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 id="2147483662" r:id="rId5"/>
    <p:sldMasterId id="2147483691" r:id="rId6"/>
  </p:sldMasterIdLst>
  <p:notesMasterIdLst>
    <p:notesMasterId r:id="rId40"/>
  </p:notesMasterIdLst>
  <p:handoutMasterIdLst>
    <p:handoutMasterId r:id="rId41"/>
  </p:handoutMasterIdLst>
  <p:sldIdLst>
    <p:sldId id="495" r:id="rId7"/>
    <p:sldId id="312" r:id="rId8"/>
    <p:sldId id="497" r:id="rId9"/>
    <p:sldId id="314" r:id="rId10"/>
    <p:sldId id="315" r:id="rId11"/>
    <p:sldId id="426" r:id="rId12"/>
    <p:sldId id="496" r:id="rId13"/>
    <p:sldId id="427" r:id="rId14"/>
    <p:sldId id="511" r:id="rId15"/>
    <p:sldId id="512" r:id="rId16"/>
    <p:sldId id="522" r:id="rId17"/>
    <p:sldId id="523" r:id="rId18"/>
    <p:sldId id="526" r:id="rId19"/>
    <p:sldId id="525" r:id="rId20"/>
    <p:sldId id="505" r:id="rId21"/>
    <p:sldId id="506" r:id="rId22"/>
    <p:sldId id="507" r:id="rId23"/>
    <p:sldId id="510" r:id="rId24"/>
    <p:sldId id="509" r:id="rId25"/>
    <p:sldId id="514" r:id="rId26"/>
    <p:sldId id="527" r:id="rId27"/>
    <p:sldId id="530" r:id="rId28"/>
    <p:sldId id="529" r:id="rId29"/>
    <p:sldId id="528" r:id="rId30"/>
    <p:sldId id="521" r:id="rId31"/>
    <p:sldId id="520" r:id="rId32"/>
    <p:sldId id="513" r:id="rId33"/>
    <p:sldId id="515" r:id="rId34"/>
    <p:sldId id="517" r:id="rId35"/>
    <p:sldId id="519" r:id="rId36"/>
    <p:sldId id="516" r:id="rId37"/>
    <p:sldId id="531" r:id="rId38"/>
    <p:sldId id="440" r:id="rId3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tz,Jay" initials="W" lastIdx="8" clrIdx="0">
    <p:extLst>
      <p:ext uri="{19B8F6BF-5375-455C-9EA6-DF929625EA0E}">
        <p15:presenceInfo xmlns:p15="http://schemas.microsoft.com/office/powerpoint/2012/main" userId="S::weitzj@oclc.org::e097708d-102b-4622-ac31-dae0f43bc815" providerId="AD"/>
      </p:ext>
    </p:extLst>
  </p:cmAuthor>
  <p:cmAuthor id="2" name="Whitacre,Cynthia" initials="Wh" lastIdx="8" clrIdx="1">
    <p:extLst>
      <p:ext uri="{19B8F6BF-5375-455C-9EA6-DF929625EA0E}">
        <p15:presenceInfo xmlns:p15="http://schemas.microsoft.com/office/powerpoint/2012/main" userId="S::whitacrc@oclc.org::00b9ea78-2e81-4564-8fdd-75c9d7066e4c" providerId="AD"/>
      </p:ext>
    </p:extLst>
  </p:cmAuthor>
  <p:cmAuthor id="3" name="Baldus,Bryan" initials="Ba" lastIdx="9" clrIdx="2">
    <p:extLst>
      <p:ext uri="{19B8F6BF-5375-455C-9EA6-DF929625EA0E}">
        <p15:presenceInfo xmlns:p15="http://schemas.microsoft.com/office/powerpoint/2012/main" userId="S::baldusb@oclc.org::7eb5538e-d2a5-4c04-a610-5613be616d64" providerId="AD"/>
      </p:ext>
    </p:extLst>
  </p:cmAuthor>
  <p:cmAuthor id="4" name="Block(Contractor),Brenda" initials="Bl" lastIdx="1" clrIdx="3">
    <p:extLst>
      <p:ext uri="{19B8F6BF-5375-455C-9EA6-DF929625EA0E}">
        <p15:presenceInfo xmlns:p15="http://schemas.microsoft.com/office/powerpoint/2012/main" userId="S::blockb@oclc.org::05ea1af4-ae28-47c3-8f8c-0524d3dc03fc" providerId="AD"/>
      </p:ext>
    </p:extLst>
  </p:cmAuthor>
  <p:cmAuthor id="5" name="Griffith,Shanna" initials="Gr" lastIdx="3" clrIdx="4">
    <p:extLst>
      <p:ext uri="{19B8F6BF-5375-455C-9EA6-DF929625EA0E}">
        <p15:presenceInfo xmlns:p15="http://schemas.microsoft.com/office/powerpoint/2012/main" userId="S::griffits@oclc.org::5f0b5869-90f2-4347-bd59-9b8f029a1c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D23"/>
    <a:srgbClr val="DE6126"/>
    <a:srgbClr val="AFABAB"/>
    <a:srgbClr val="236192"/>
    <a:srgbClr val="AEC5D7"/>
    <a:srgbClr val="007DBA"/>
    <a:srgbClr val="5E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EEB0D-D99C-4C9D-98EE-1EA2A5F346D4}" v="1" dt="2021-10-07T13:53:59.931"/>
    <p1510:client id="{087AA47D-3017-4D00-B4CF-A53E9C164F17}" v="2" dt="2021-10-07T14:35:36.416"/>
    <p1510:client id="{0B401C64-C0A9-45DF-8127-5529AC9C6EEB}" v="4" dt="2021-10-07T14:27:43.802"/>
    <p1510:client id="{180C8BCA-B538-25F4-DCB7-442F307F5829}" v="1" dt="2021-10-07T14:41:17.404"/>
    <p1510:client id="{1E7478AD-044B-3E2D-DB85-416A7747B60E}" v="1" dt="2021-10-07T13:50:58.972"/>
    <p1510:client id="{39568FFE-1F82-4EEF-A906-FCA57AC531A0}" v="1" dt="2021-10-07T14:49:00.703"/>
    <p1510:client id="{472D932F-9609-40FF-AE5E-ED918085D15D}" v="2" vWet="4" dt="2021-10-08T13:49:01.779"/>
    <p1510:client id="{5131D327-66C8-4363-9894-7B56BCE1DBE9}" v="92" dt="2021-10-07T14:49:36.613"/>
    <p1510:client id="{741817AB-F1B9-4BEE-9F41-39834BB7402D}" v="272" dt="2021-10-07T17:11:36.756"/>
    <p1510:client id="{755CBD99-387A-4B93-881A-F3781151756F}" v="1" dt="2021-10-07T16:29:09.016"/>
    <p1510:client id="{914F0B93-F633-83EE-5242-A742D347D0EF}" v="1" dt="2021-10-07T14:59:30.413"/>
    <p1510:client id="{9BA0BB02-0E67-47D2-AA4E-1E5DC90C08A4}" v="2" dt="2021-10-08T13:58:37.994"/>
    <p1510:client id="{A2247ABC-DA77-4F46-9A2F-77723DE30515}" v="3" dt="2021-10-12T13:43:23.457"/>
    <p1510:client id="{B218C769-0590-42AD-9BAC-7E4D9DF53983}" v="1" dt="2021-10-12T13:42:26.145"/>
    <p1510:client id="{C4F985E4-DA42-D06F-EA37-5F4743CF1CF3}" v="1" dt="2021-10-07T13:52:29.183"/>
    <p1510:client id="{EE777937-99F4-5DF5-1B49-8852B32456EF}" v="1" dt="2021-10-07T16:09:04.8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808"/>
        <p:guide pos="557"/>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EA7726C-ACAE-124E-B040-09E55DEF4DA0}" type="datetimeFigureOut">
              <a:rPr lang="en-US" smtClean="0"/>
              <a:t>10/21/2021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972"/>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1344" y="1"/>
            <a:ext cx="3037840" cy="466972"/>
          </a:xfrm>
          <a:prstGeom prst="rect">
            <a:avLst/>
          </a:prstGeom>
        </p:spPr>
        <p:txBody>
          <a:bodyPr vert="horz" lIns="93177" tIns="46589" rIns="93177" bIns="46589" rtlCol="0"/>
          <a:lstStyle>
            <a:lvl1pPr algn="r">
              <a:defRPr sz="1200"/>
            </a:lvl1pPr>
          </a:lstStyle>
          <a:p>
            <a:fld id="{3A399BD9-5E74-41FA-A15C-D16C17CC6915}" type="datetimeFigureOut">
              <a:rPr lang="en-US" smtClean="0"/>
              <a:t>10/21/2021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4"/>
            <a:ext cx="5608320" cy="366045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29"/>
            <a:ext cx="3037840" cy="466971"/>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1344" y="8829429"/>
            <a:ext cx="3037840" cy="466971"/>
          </a:xfrm>
          <a:prstGeom prst="rect">
            <a:avLst/>
          </a:prstGeom>
        </p:spPr>
        <p:txBody>
          <a:bodyPr vert="horz" lIns="93177" tIns="46589" rIns="93177" bIns="46589" rtlCol="0" anchor="b"/>
          <a:lstStyle>
            <a:lvl1pPr algn="r">
              <a:defRPr sz="1200"/>
            </a:lvl1pPr>
          </a:lstStyle>
          <a:p>
            <a:fld id="{F26CAC15-FAD9-4540-A67E-7396F4A9FCD8}" type="slidenum">
              <a:rPr lang="en-US" smtClean="0"/>
              <a:t>‹#›</a:t>
            </a:fld>
            <a:endParaRPr lang="en-US"/>
          </a:p>
        </p:txBody>
      </p:sp>
    </p:spTree>
    <p:extLst>
      <p:ext uri="{BB962C8B-B14F-4D97-AF65-F5344CB8AC3E}">
        <p14:creationId xmlns:p14="http://schemas.microsoft.com/office/powerpoint/2010/main" val="123470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CAC15-FAD9-4540-A67E-7396F4A9FCD8}" type="slidenum">
              <a:rPr lang="en-US" smtClean="0"/>
              <a:t>1</a:t>
            </a:fld>
            <a:endParaRPr lang="en-US"/>
          </a:p>
        </p:txBody>
      </p:sp>
    </p:spTree>
    <p:extLst>
      <p:ext uri="{BB962C8B-B14F-4D97-AF65-F5344CB8AC3E}">
        <p14:creationId xmlns:p14="http://schemas.microsoft.com/office/powerpoint/2010/main" val="1885160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Leader/06 or Type code, as it is usually referred to, is crucial in matching.  A record being loaded to OCLC in a batch via Data Sync or being matched via DDR, OCLC's Duplicate Detection &amp; Resolution software, must have the same type code.  If it does not, the records do not match.  </a:t>
            </a:r>
            <a:endParaRPr lang="en-US"/>
          </a:p>
          <a:p>
            <a:r>
              <a:rPr lang="en-US">
                <a:cs typeface="Calibri"/>
              </a:rPr>
              <a:t>Type codes are a one character code that signifies the nature of the resource you are describing.  Type "a" is for textual material, so it is the default for both Books and Continuing Resources.  There are multiple  type codes available for most formats but not all.  When you create a new record, OCLC supplies the default code based on the selected </a:t>
            </a:r>
            <a:r>
              <a:rPr lang="en-US" err="1">
                <a:cs typeface="Calibri"/>
              </a:rPr>
              <a:t>Connexion</a:t>
            </a:r>
            <a:r>
              <a:rPr lang="en-US">
                <a:cs typeface="Calibri"/>
              </a:rPr>
              <a:t> </a:t>
            </a:r>
            <a:r>
              <a:rPr lang="en-US" err="1">
                <a:cs typeface="Calibri"/>
              </a:rPr>
              <a:t>workform</a:t>
            </a:r>
            <a:r>
              <a:rPr lang="en-US">
                <a:cs typeface="Calibri"/>
              </a:rPr>
              <a:t> or Record Manager material type template.  However, you are responsible for changing it when adding a new record if needed.  For example, musical sound recordings are type "j" which is the default for the sound recording format, while spoken sound recordings are type "</a:t>
            </a:r>
            <a:r>
              <a:rPr lang="en-US" err="1">
                <a:cs typeface="Calibri"/>
              </a:rPr>
              <a:t>i</a:t>
            </a:r>
            <a:r>
              <a:rPr lang="en-US">
                <a:cs typeface="Calibri"/>
              </a:rPr>
              <a:t>".  When editing records, if you find that the type code is incorrect, feel free to edit the </a:t>
            </a:r>
            <a:r>
              <a:rPr lang="en-US" err="1">
                <a:cs typeface="Calibri"/>
              </a:rPr>
              <a:t>WorldCat</a:t>
            </a:r>
            <a:r>
              <a:rPr lang="en-US">
                <a:cs typeface="Calibri"/>
              </a:rPr>
              <a:t> record and replace it to change the code.  If the system does not allow a change, send a report to bibchange@oclc.org.  Type code changes are given priority for incoming requests, so you can check back the next day and likely the record will have been corrected.  </a:t>
            </a:r>
          </a:p>
        </p:txBody>
      </p:sp>
      <p:sp>
        <p:nvSpPr>
          <p:cNvPr id="4" name="Slide Number Placeholder 3"/>
          <p:cNvSpPr>
            <a:spLocks noGrp="1"/>
          </p:cNvSpPr>
          <p:nvPr>
            <p:ph type="sldNum" sz="quarter" idx="5"/>
          </p:nvPr>
        </p:nvSpPr>
        <p:spPr/>
        <p:txBody>
          <a:bodyPr/>
          <a:lstStyle/>
          <a:p>
            <a:fld id="{F26CAC15-FAD9-4540-A67E-7396F4A9FCD8}" type="slidenum">
              <a:rPr lang="en-US" smtClean="0"/>
              <a:t>10</a:t>
            </a:fld>
            <a:endParaRPr lang="en-US"/>
          </a:p>
        </p:txBody>
      </p:sp>
    </p:spTree>
    <p:extLst>
      <p:ext uri="{BB962C8B-B14F-4D97-AF65-F5344CB8AC3E}">
        <p14:creationId xmlns:p14="http://schemas.microsoft.com/office/powerpoint/2010/main" val="2962260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Leader/07 or Bib Level code, is a one character code that is also crucial in matching.  The two main codes are "m" for a monograph in any format and "s" for a continuing resource in any format.  Other codes include "</a:t>
            </a:r>
            <a:r>
              <a:rPr lang="en-US" err="1">
                <a:cs typeface="Calibri"/>
              </a:rPr>
              <a:t>i</a:t>
            </a:r>
            <a:r>
              <a:rPr lang="en-US">
                <a:cs typeface="Calibri"/>
              </a:rPr>
              <a:t>" for integrating resources, and the lesser used codes "a" or "b" for component parts (such as an article within a journal or a chapter within a book), code "c" for collection (often an archival collection put together by a library in their special collections area). and "d" for subunit (a component of a collection, such as a collection of photographs within a larger archival collection of an author's papers).    </a:t>
            </a:r>
          </a:p>
        </p:txBody>
      </p:sp>
      <p:sp>
        <p:nvSpPr>
          <p:cNvPr id="4" name="Slide Number Placeholder 3"/>
          <p:cNvSpPr>
            <a:spLocks noGrp="1"/>
          </p:cNvSpPr>
          <p:nvPr>
            <p:ph type="sldNum" sz="quarter" idx="5"/>
          </p:nvPr>
        </p:nvSpPr>
        <p:spPr/>
        <p:txBody>
          <a:bodyPr/>
          <a:lstStyle/>
          <a:p>
            <a:fld id="{F26CAC15-FAD9-4540-A67E-7396F4A9FCD8}" type="slidenum">
              <a:rPr lang="en-US" smtClean="0"/>
              <a:t>11</a:t>
            </a:fld>
            <a:endParaRPr lang="en-US"/>
          </a:p>
        </p:txBody>
      </p:sp>
    </p:spTree>
    <p:extLst>
      <p:ext uri="{BB962C8B-B14F-4D97-AF65-F5344CB8AC3E}">
        <p14:creationId xmlns:p14="http://schemas.microsoft.com/office/powerpoint/2010/main" val="3989776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Leader/08 is Type of Control.  In the example here, I'm pointing at the archival use and archival fixed field display in </a:t>
            </a:r>
            <a:r>
              <a:rPr lang="en-US" err="1">
                <a:cs typeface="Calibri"/>
              </a:rPr>
              <a:t>Connexion</a:t>
            </a:r>
            <a:r>
              <a:rPr lang="en-US">
                <a:cs typeface="Calibri"/>
              </a:rPr>
              <a:t> when type of Control is coded as "a".  In most bibliographic records, the code is blank, as is the default since the resources being described are not under archival control.  So, most catalogers of published materials may ignore this element when cataloging.    Special collections catalogers will be the ones using it more frequently.</a:t>
            </a:r>
          </a:p>
        </p:txBody>
      </p:sp>
      <p:sp>
        <p:nvSpPr>
          <p:cNvPr id="4" name="Slide Number Placeholder 3"/>
          <p:cNvSpPr>
            <a:spLocks noGrp="1"/>
          </p:cNvSpPr>
          <p:nvPr>
            <p:ph type="sldNum" sz="quarter" idx="5"/>
          </p:nvPr>
        </p:nvSpPr>
        <p:spPr/>
        <p:txBody>
          <a:bodyPr/>
          <a:lstStyle/>
          <a:p>
            <a:fld id="{F26CAC15-FAD9-4540-A67E-7396F4A9FCD8}" type="slidenum">
              <a:rPr lang="en-US" smtClean="0"/>
              <a:t>12</a:t>
            </a:fld>
            <a:endParaRPr lang="en-US"/>
          </a:p>
        </p:txBody>
      </p:sp>
    </p:spTree>
    <p:extLst>
      <p:ext uri="{BB962C8B-B14F-4D97-AF65-F5344CB8AC3E}">
        <p14:creationId xmlns:p14="http://schemas.microsoft.com/office/powerpoint/2010/main" val="449106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Leader/17 or Encoding Level is a mandatory element.  When you are cataloging online, OCLC forces you to code this element by supplying a fill character as the default value in the blank workform.  Starting in 2020, </a:t>
            </a:r>
            <a:r>
              <a:rPr lang="en-US"/>
              <a:t>OCLC now allows and encourages use of the standard MARC encoding levels, which are blank, and numeric values.  I haven't listed all of them here.  OCLC used to require OCLC-defined alphabetic values of I and K when adding new records.  We are currently trying to eliminate those values, with an ongoing project in WorldCat to convert K to blank, 7, or 3 to match the MARC standard.  More information about this is available in the June 2020 office hours.  While encoding level is not a factor in matching records, when there are duplicate records, it is one factor taken into account when deciding which record to retain.  Records with blank win over records with encoding level 3, for example.  The example shows a workform in Connexion with the default fill character in the encoding level position.  </a:t>
            </a:r>
          </a:p>
          <a:p>
            <a:endParaRPr lang="en-US">
              <a:cs typeface="Calibri"/>
            </a:endParaRPr>
          </a:p>
        </p:txBody>
      </p:sp>
      <p:sp>
        <p:nvSpPr>
          <p:cNvPr id="4" name="Slide Number Placeholder 3"/>
          <p:cNvSpPr>
            <a:spLocks noGrp="1"/>
          </p:cNvSpPr>
          <p:nvPr>
            <p:ph type="sldNum" sz="quarter" idx="5"/>
          </p:nvPr>
        </p:nvSpPr>
        <p:spPr/>
        <p:txBody>
          <a:bodyPr/>
          <a:lstStyle/>
          <a:p>
            <a:fld id="{F26CAC15-FAD9-4540-A67E-7396F4A9FCD8}" type="slidenum">
              <a:rPr lang="en-US" smtClean="0"/>
              <a:t>13</a:t>
            </a:fld>
            <a:endParaRPr lang="en-US"/>
          </a:p>
        </p:txBody>
      </p:sp>
    </p:spTree>
    <p:extLst>
      <p:ext uri="{BB962C8B-B14F-4D97-AF65-F5344CB8AC3E}">
        <p14:creationId xmlns:p14="http://schemas.microsoft.com/office/powerpoint/2010/main" val="1304516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Leader/18, commonly referred to as the Desc value, is where we all used to code "a" for AACR2.  Now for original cataloging with RDA, we are coding it either "c" or "i" in conjunction with coding 040 $e for rda, depending whether one omits or includes punctuation.  It is mandatory to code this, and again, OCLC gives you a default value of a fill character prompting you to code this element.  It is not indexed and currently plays no part in matching.  Again on this slide I've shown the workform default values showing the fill character for the Desc value that needs to be edited when adding a new record to WorldCat.  </a:t>
            </a:r>
          </a:p>
          <a:p>
            <a:endParaRPr lang="en-US">
              <a:cs typeface="Calibri"/>
            </a:endParaRPr>
          </a:p>
          <a:p>
            <a:r>
              <a:rPr lang="en-US">
                <a:cs typeface="Calibri"/>
              </a:rPr>
              <a:t>Now I'll pass to Jay Weitz for the next few slides.</a:t>
            </a:r>
          </a:p>
        </p:txBody>
      </p:sp>
      <p:sp>
        <p:nvSpPr>
          <p:cNvPr id="4" name="Slide Number Placeholder 3"/>
          <p:cNvSpPr>
            <a:spLocks noGrp="1"/>
          </p:cNvSpPr>
          <p:nvPr>
            <p:ph type="sldNum" sz="quarter" idx="5"/>
          </p:nvPr>
        </p:nvSpPr>
        <p:spPr/>
        <p:txBody>
          <a:bodyPr/>
          <a:lstStyle/>
          <a:p>
            <a:fld id="{F26CAC15-FAD9-4540-A67E-7396F4A9FCD8}" type="slidenum">
              <a:rPr lang="en-US" smtClean="0"/>
              <a:t>14</a:t>
            </a:fld>
            <a:endParaRPr lang="en-US"/>
          </a:p>
        </p:txBody>
      </p:sp>
    </p:spTree>
    <p:extLst>
      <p:ext uri="{BB962C8B-B14F-4D97-AF65-F5344CB8AC3E}">
        <p14:creationId xmlns:p14="http://schemas.microsoft.com/office/powerpoint/2010/main" val="1743095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008/00-05 Date Entered (Entered)</a:t>
            </a:r>
          </a:p>
          <a:p>
            <a:endParaRPr lang="en-US">
              <a:cs typeface="Calibri"/>
            </a:endParaRPr>
          </a:p>
          <a:p>
            <a:r>
              <a:rPr lang="en-US" i="1"/>
              <a:t>Entered</a:t>
            </a:r>
            <a:r>
              <a:rPr lang="en-US"/>
              <a:t> is the date the record was input into </a:t>
            </a:r>
            <a:r>
              <a:rPr lang="en-US" err="1"/>
              <a:t>WorldCat</a:t>
            </a:r>
            <a:r>
              <a:rPr lang="en-US"/>
              <a:t> if it was added directly online. For records added via a batch process, </a:t>
            </a:r>
            <a:r>
              <a:rPr lang="en-US" i="1"/>
              <a:t>Entered </a:t>
            </a:r>
            <a:r>
              <a:rPr lang="en-US"/>
              <a:t>reflects the date the record was created or converted at the institution of origin, not the date on which the record was added to </a:t>
            </a:r>
            <a:r>
              <a:rPr lang="en-US" err="1"/>
              <a:t>WorldCat</a:t>
            </a:r>
            <a:r>
              <a:rPr lang="en-US"/>
              <a:t>.  The </a:t>
            </a:r>
            <a:r>
              <a:rPr lang="en-US" i="1"/>
              <a:t>Entered</a:t>
            </a:r>
            <a:r>
              <a:rPr lang="en-US"/>
              <a:t> date does not change when a record is corrected or replaced in </a:t>
            </a:r>
            <a:r>
              <a:rPr lang="en-US" err="1"/>
              <a:t>WorldCat</a:t>
            </a:r>
            <a:r>
              <a:rPr lang="en-US"/>
              <a:t>; however, when a member-input record is replaced by a </a:t>
            </a:r>
            <a:r>
              <a:rPr lang="en-US" err="1"/>
              <a:t>batchloaded</a:t>
            </a:r>
            <a:r>
              <a:rPr lang="en-US"/>
              <a:t> record, the system changes the </a:t>
            </a:r>
            <a:r>
              <a:rPr lang="en-US" i="1"/>
              <a:t>Entered</a:t>
            </a:r>
            <a:r>
              <a:rPr lang="en-US"/>
              <a:t> date to that of the </a:t>
            </a:r>
            <a:r>
              <a:rPr lang="en-US" err="1"/>
              <a:t>batchloaded</a:t>
            </a:r>
            <a:r>
              <a:rPr lang="en-US"/>
              <a:t> record.</a:t>
            </a:r>
            <a:endParaRPr lang="en-US">
              <a:cs typeface="Calibri"/>
            </a:endParaRPr>
          </a:p>
          <a:p>
            <a:endParaRPr lang="en-US">
              <a:cs typeface="Calibri"/>
            </a:endParaRPr>
          </a:p>
          <a:p>
            <a:r>
              <a:rPr lang="en-US" i="1"/>
              <a:t>Date Entered</a:t>
            </a:r>
            <a:r>
              <a:rPr lang="en-US"/>
              <a:t> is system supplied and cannot be edited.  It appears as an eight-digit date in the fixed field mnemonic display in </a:t>
            </a:r>
            <a:r>
              <a:rPr lang="en-US" err="1"/>
              <a:t>Connexion</a:t>
            </a:r>
            <a:r>
              <a:rPr lang="en-US"/>
              <a:t> and as six digits in the </a:t>
            </a:r>
            <a:r>
              <a:rPr lang="en-US" err="1"/>
              <a:t>Connexion</a:t>
            </a:r>
            <a:r>
              <a:rPr lang="en-US"/>
              <a:t> variable field 008 display and in Record Manager.  Behind the scenes in the raw MARC 21 record, the </a:t>
            </a:r>
            <a:r>
              <a:rPr lang="en-US" i="1"/>
              <a:t>Entered Date</a:t>
            </a:r>
            <a:r>
              <a:rPr lang="en-US"/>
              <a:t> is stored as six digits.  In all cases, the date is in the familiar ISO 8601 format with the first two or first four digits representing the year, followed by two for the month and two for the day.  Its default value is the current date.</a:t>
            </a:r>
          </a:p>
          <a:p>
            <a:endParaRPr lang="en-US">
              <a:cs typeface="Calibri"/>
            </a:endParaRPr>
          </a:p>
          <a:p>
            <a:r>
              <a:rPr lang="en-US" i="1">
                <a:cs typeface="Calibri"/>
              </a:rPr>
              <a:t>Entered </a:t>
            </a:r>
            <a:r>
              <a:rPr lang="en-US">
                <a:cs typeface="Calibri"/>
              </a:rPr>
              <a:t>is in the "Date Created as MARC " Word Index, which is "dm:" in </a:t>
            </a:r>
            <a:r>
              <a:rPr lang="en-US" err="1">
                <a:cs typeface="Calibri"/>
              </a:rPr>
              <a:t>Connexion</a:t>
            </a:r>
            <a:r>
              <a:rPr lang="en-US">
                <a:cs typeface="Calibri"/>
              </a:rPr>
              <a:t> and "dc:" in Record Manager.  </a:t>
            </a:r>
            <a:r>
              <a:rPr lang="en-US" i="1">
                <a:cs typeface="Calibri"/>
              </a:rPr>
              <a:t>Entered </a:t>
            </a:r>
            <a:r>
              <a:rPr lang="en-US">
                <a:cs typeface="Calibri"/>
              </a:rPr>
              <a:t>plays no direct part in matching.</a:t>
            </a:r>
          </a:p>
        </p:txBody>
      </p:sp>
      <p:sp>
        <p:nvSpPr>
          <p:cNvPr id="4" name="Slide Number Placeholder 3"/>
          <p:cNvSpPr>
            <a:spLocks noGrp="1"/>
          </p:cNvSpPr>
          <p:nvPr>
            <p:ph type="sldNum" sz="quarter" idx="5"/>
          </p:nvPr>
        </p:nvSpPr>
        <p:spPr/>
        <p:txBody>
          <a:bodyPr/>
          <a:lstStyle/>
          <a:p>
            <a:fld id="{F26CAC15-FAD9-4540-A67E-7396F4A9FCD8}" type="slidenum">
              <a:rPr lang="en-US" smtClean="0"/>
              <a:t>15</a:t>
            </a:fld>
            <a:endParaRPr lang="en-US"/>
          </a:p>
        </p:txBody>
      </p:sp>
    </p:spTree>
    <p:extLst>
      <p:ext uri="{BB962C8B-B14F-4D97-AF65-F5344CB8AC3E}">
        <p14:creationId xmlns:p14="http://schemas.microsoft.com/office/powerpoint/2010/main" val="36586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008/06 Type of Date/Publication Status (</a:t>
            </a:r>
            <a:r>
              <a:rPr lang="en-US" err="1"/>
              <a:t>DtSt</a:t>
            </a:r>
            <a:r>
              <a:rPr lang="en-US"/>
              <a:t>)</a:t>
            </a:r>
          </a:p>
          <a:p>
            <a:endParaRPr lang="en-US">
              <a:cs typeface="Calibri"/>
            </a:endParaRPr>
          </a:p>
          <a:p>
            <a:r>
              <a:rPr lang="en-US"/>
              <a:t>The one-character Mandatory element Type of Date/Publication Status (</a:t>
            </a:r>
            <a:r>
              <a:rPr lang="en-US" i="1"/>
              <a:t>DtSt</a:t>
            </a:r>
            <a:r>
              <a:rPr lang="en-US"/>
              <a:t>) categorizes the various types of dates and date combinations possible in </a:t>
            </a:r>
            <a:r>
              <a:rPr lang="en-US" i="1"/>
              <a:t>Dates </a:t>
            </a:r>
            <a:r>
              <a:rPr lang="en-US"/>
              <a:t>(including but not limited to production, publication, distribution, copyright, Before the Common Era, and so on). For Continuing Resources in any bibliographic format, the code in </a:t>
            </a:r>
            <a:r>
              <a:rPr lang="en-US" i="1"/>
              <a:t>DtSt</a:t>
            </a:r>
            <a:r>
              <a:rPr lang="en-US"/>
              <a:t> indicates the publication status, including currently published, ceased, or unknown.</a:t>
            </a:r>
            <a:endParaRPr lang="en-US">
              <a:cs typeface="Calibri"/>
            </a:endParaRPr>
          </a:p>
          <a:p>
            <a:endParaRPr lang="en-US"/>
          </a:p>
          <a:p>
            <a:r>
              <a:rPr lang="en-US"/>
              <a:t>It is a good practice to consider the coding of </a:t>
            </a:r>
            <a:r>
              <a:rPr lang="en-US" i="1" err="1"/>
              <a:t>DtSt</a:t>
            </a:r>
            <a:r>
              <a:rPr lang="en-US"/>
              <a:t>, </a:t>
            </a:r>
            <a:r>
              <a:rPr lang="en-US" i="1"/>
              <a:t>Date 1</a:t>
            </a:r>
            <a:r>
              <a:rPr lang="en-US"/>
              <a:t>, and </a:t>
            </a:r>
            <a:r>
              <a:rPr lang="en-US" i="1"/>
              <a:t>Date 2</a:t>
            </a:r>
            <a:r>
              <a:rPr lang="en-US"/>
              <a:t> in conjunction with each other.  In most cases, those determinations are made based on information in fields 260, 264</a:t>
            </a:r>
            <a:r>
              <a:rPr lang="en-US" u="sng"/>
              <a:t>,</a:t>
            </a:r>
            <a:r>
              <a:rPr lang="en-US"/>
              <a:t> 362, and/or 5XX note. For archival collections and manuscript materials you may also derive </a:t>
            </a:r>
            <a:r>
              <a:rPr lang="en-US" i="1" err="1"/>
              <a:t>DtSt</a:t>
            </a:r>
            <a:r>
              <a:rPr lang="en-US" i="1"/>
              <a:t> </a:t>
            </a:r>
            <a:r>
              <a:rPr lang="en-US"/>
              <a:t>and </a:t>
            </a:r>
            <a:r>
              <a:rPr lang="en-US" i="1"/>
              <a:t>Dates</a:t>
            </a:r>
            <a:r>
              <a:rPr lang="en-US"/>
              <a:t> information from field 245, particularly subfields </a:t>
            </a:r>
            <a:r>
              <a:rPr lang="en-US" err="1"/>
              <a:t>ǂf</a:t>
            </a:r>
            <a:r>
              <a:rPr lang="en-US"/>
              <a:t> and </a:t>
            </a:r>
            <a:r>
              <a:rPr lang="en-US" err="1"/>
              <a:t>ǂg</a:t>
            </a:r>
            <a:r>
              <a:rPr lang="en-US"/>
              <a:t>.  </a:t>
            </a:r>
            <a:r>
              <a:rPr lang="en-US">
                <a:cs typeface="Calibri"/>
              </a:rPr>
              <a:t>The information in </a:t>
            </a:r>
            <a:r>
              <a:rPr lang="en-US" i="1" err="1">
                <a:cs typeface="Calibri"/>
              </a:rPr>
              <a:t>DtSt</a:t>
            </a:r>
            <a:r>
              <a:rPr lang="en-US" i="1">
                <a:cs typeface="Calibri"/>
              </a:rPr>
              <a:t> </a:t>
            </a:r>
            <a:r>
              <a:rPr lang="en-US">
                <a:cs typeface="Calibri"/>
              </a:rPr>
              <a:t>and </a:t>
            </a:r>
            <a:r>
              <a:rPr lang="en-US" i="1">
                <a:cs typeface="Calibri"/>
              </a:rPr>
              <a:t>Dates </a:t>
            </a:r>
            <a:r>
              <a:rPr lang="en-US">
                <a:cs typeface="Calibri"/>
              </a:rPr>
              <a:t>may have an impact on other fields such as 046 and 539</a:t>
            </a:r>
            <a:r>
              <a:rPr lang="en-US"/>
              <a:t>.</a:t>
            </a:r>
          </a:p>
          <a:p>
            <a:endParaRPr lang="en-US">
              <a:cs typeface="Calibri"/>
            </a:endParaRPr>
          </a:p>
          <a:p>
            <a:r>
              <a:rPr lang="en-US" i="1" err="1">
                <a:cs typeface="Calibri"/>
              </a:rPr>
              <a:t>DtSt</a:t>
            </a:r>
            <a:r>
              <a:rPr lang="en-US" i="1">
                <a:cs typeface="Calibri"/>
              </a:rPr>
              <a:t> </a:t>
            </a:r>
            <a:r>
              <a:rPr lang="en-US">
                <a:cs typeface="Calibri"/>
              </a:rPr>
              <a:t>is a Mandatory element, is not indexed, and plays no direct part in matching.  For Continuing Resources, its default is code </a:t>
            </a:r>
            <a:r>
              <a:rPr lang="en-US" i="1">
                <a:cs typeface="Calibri"/>
              </a:rPr>
              <a:t>c</a:t>
            </a:r>
            <a:r>
              <a:rPr lang="en-US">
                <a:cs typeface="Calibri"/>
              </a:rPr>
              <a:t>; for all other formats, its default is a </a:t>
            </a:r>
            <a:r>
              <a:rPr lang="en-US" i="1">
                <a:cs typeface="Calibri"/>
              </a:rPr>
              <a:t>Fill Character</a:t>
            </a:r>
            <a:r>
              <a:rPr lang="en-US">
                <a:cs typeface="Calibri"/>
              </a:rPr>
              <a:t>.  </a:t>
            </a:r>
            <a:r>
              <a:rPr lang="en-US" i="1" err="1">
                <a:cs typeface="Calibri"/>
              </a:rPr>
              <a:t>DtSt</a:t>
            </a:r>
            <a:r>
              <a:rPr lang="en-US">
                <a:cs typeface="Calibri"/>
              </a:rPr>
              <a:t> may be edited.</a:t>
            </a:r>
          </a:p>
        </p:txBody>
      </p:sp>
      <p:sp>
        <p:nvSpPr>
          <p:cNvPr id="4" name="Slide Number Placeholder 3"/>
          <p:cNvSpPr>
            <a:spLocks noGrp="1"/>
          </p:cNvSpPr>
          <p:nvPr>
            <p:ph type="sldNum" sz="quarter" idx="5"/>
          </p:nvPr>
        </p:nvSpPr>
        <p:spPr/>
        <p:txBody>
          <a:bodyPr/>
          <a:lstStyle/>
          <a:p>
            <a:fld id="{F26CAC15-FAD9-4540-A67E-7396F4A9FCD8}" type="slidenum">
              <a:rPr lang="en-US" smtClean="0"/>
              <a:t>16</a:t>
            </a:fld>
            <a:endParaRPr lang="en-US"/>
          </a:p>
        </p:txBody>
      </p:sp>
    </p:spTree>
    <p:extLst>
      <p:ext uri="{BB962C8B-B14F-4D97-AF65-F5344CB8AC3E}">
        <p14:creationId xmlns:p14="http://schemas.microsoft.com/office/powerpoint/2010/main" val="3100719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008/07-10 Date 1 (Dates)</a:t>
            </a:r>
            <a:endParaRPr lang="en-US">
              <a:cs typeface="Calibri" panose="020F0502020204030204"/>
            </a:endParaRPr>
          </a:p>
          <a:p>
            <a:endParaRPr lang="en-US">
              <a:cs typeface="Calibri" panose="020F0502020204030204"/>
            </a:endParaRPr>
          </a:p>
          <a:p>
            <a:r>
              <a:rPr lang="en-US"/>
              <a:t>As we have said, it is a good practice to consider the coding of </a:t>
            </a:r>
            <a:r>
              <a:rPr lang="en-US" i="1" err="1"/>
              <a:t>DtSt</a:t>
            </a:r>
            <a:r>
              <a:rPr lang="en-US"/>
              <a:t>, </a:t>
            </a:r>
            <a:r>
              <a:rPr lang="en-US" i="1"/>
              <a:t>Date 1</a:t>
            </a:r>
            <a:r>
              <a:rPr lang="en-US"/>
              <a:t>, and </a:t>
            </a:r>
            <a:r>
              <a:rPr lang="en-US" i="1"/>
              <a:t>Date 2</a:t>
            </a:r>
            <a:r>
              <a:rPr lang="en-US"/>
              <a:t> in tandem.  Depending upon the circumstances and the type of resource, information found in fields 046, 245, 260, 264</a:t>
            </a:r>
            <a:r>
              <a:rPr lang="en-US" u="sng"/>
              <a:t>,</a:t>
            </a:r>
            <a:r>
              <a:rPr lang="en-US"/>
              <a:t> 362, and/or 5XX will inform how </a:t>
            </a:r>
            <a:r>
              <a:rPr lang="en-US" i="1" err="1"/>
              <a:t>DtSt</a:t>
            </a:r>
            <a:r>
              <a:rPr lang="en-US"/>
              <a:t> and </a:t>
            </a:r>
            <a:r>
              <a:rPr lang="en-US" i="1"/>
              <a:t>Dates 1</a:t>
            </a:r>
            <a:r>
              <a:rPr lang="en-US"/>
              <a:t> and </a:t>
            </a:r>
            <a:r>
              <a:rPr lang="en-US" i="1"/>
              <a:t>2</a:t>
            </a:r>
            <a:r>
              <a:rPr lang="en-US"/>
              <a:t> are coded.  For </a:t>
            </a:r>
            <a:r>
              <a:rPr lang="en-US" i="1"/>
              <a:t>Date 1</a:t>
            </a:r>
            <a:r>
              <a:rPr lang="en-US"/>
              <a:t>, the default is four Fill Characters.  </a:t>
            </a:r>
            <a:r>
              <a:rPr lang="en-US" i="1"/>
              <a:t>Date 1</a:t>
            </a:r>
            <a:r>
              <a:rPr lang="en-US"/>
              <a:t> is Mandatory and may be edited.</a:t>
            </a:r>
            <a:endParaRPr lang="en-US">
              <a:cs typeface="Calibri"/>
            </a:endParaRPr>
          </a:p>
          <a:p>
            <a:endParaRPr lang="en-US">
              <a:cs typeface="Calibri"/>
            </a:endParaRPr>
          </a:p>
          <a:p>
            <a:r>
              <a:rPr lang="en-US"/>
              <a:t>The meaning of </a:t>
            </a:r>
            <a:r>
              <a:rPr lang="en-US" i="1"/>
              <a:t>Date 1</a:t>
            </a:r>
            <a:r>
              <a:rPr lang="en-US"/>
              <a:t>, as well as its relationship to any</a:t>
            </a:r>
            <a:r>
              <a:rPr lang="en-US" i="1"/>
              <a:t> Date 2</a:t>
            </a:r>
            <a:r>
              <a:rPr lang="en-US"/>
              <a:t>, is determined by the code in </a:t>
            </a:r>
            <a:r>
              <a:rPr lang="en-US" i="1" err="1"/>
              <a:t>DtSt</a:t>
            </a:r>
            <a:r>
              <a:rPr lang="en-US"/>
              <a:t>.</a:t>
            </a:r>
          </a:p>
          <a:p>
            <a:endParaRPr lang="en-US">
              <a:cs typeface="Calibri"/>
            </a:endParaRPr>
          </a:p>
          <a:p>
            <a:r>
              <a:rPr lang="en-US" i="1">
                <a:cs typeface="Calibri"/>
              </a:rPr>
              <a:t>Date 1</a:t>
            </a:r>
            <a:r>
              <a:rPr lang="en-US">
                <a:cs typeface="Calibri"/>
              </a:rPr>
              <a:t> can be found in the Keyword (kw:) index and the Year (</a:t>
            </a:r>
            <a:r>
              <a:rPr lang="en-US" err="1">
                <a:cs typeface="Calibri"/>
              </a:rPr>
              <a:t>yr</a:t>
            </a:r>
            <a:r>
              <a:rPr lang="en-US">
                <a:cs typeface="Calibri"/>
              </a:rPr>
              <a:t>:) index.  In </a:t>
            </a:r>
            <a:r>
              <a:rPr lang="en-US" err="1">
                <a:cs typeface="Calibri"/>
              </a:rPr>
              <a:t>Connexion</a:t>
            </a:r>
            <a:r>
              <a:rPr lang="en-US">
                <a:cs typeface="Calibri"/>
              </a:rPr>
              <a:t>, </a:t>
            </a:r>
            <a:r>
              <a:rPr lang="en-US" i="1">
                <a:cs typeface="Calibri"/>
              </a:rPr>
              <a:t>Date 1</a:t>
            </a:r>
            <a:r>
              <a:rPr lang="en-US">
                <a:cs typeface="Calibri"/>
              </a:rPr>
              <a:t> may also be used as a slash qualifier.  </a:t>
            </a:r>
            <a:r>
              <a:rPr lang="en-US" i="1">
                <a:cs typeface="Calibri"/>
              </a:rPr>
              <a:t>Date 1</a:t>
            </a:r>
            <a:r>
              <a:rPr lang="en-US">
                <a:cs typeface="Calibri"/>
              </a:rPr>
              <a:t> plays an important role in matching.</a:t>
            </a:r>
          </a:p>
        </p:txBody>
      </p:sp>
      <p:sp>
        <p:nvSpPr>
          <p:cNvPr id="4" name="Slide Number Placeholder 3"/>
          <p:cNvSpPr>
            <a:spLocks noGrp="1"/>
          </p:cNvSpPr>
          <p:nvPr>
            <p:ph type="sldNum" sz="quarter" idx="5"/>
          </p:nvPr>
        </p:nvSpPr>
        <p:spPr/>
        <p:txBody>
          <a:bodyPr/>
          <a:lstStyle/>
          <a:p>
            <a:fld id="{F26CAC15-FAD9-4540-A67E-7396F4A9FCD8}" type="slidenum">
              <a:rPr lang="en-US" smtClean="0"/>
              <a:t>17</a:t>
            </a:fld>
            <a:endParaRPr lang="en-US"/>
          </a:p>
        </p:txBody>
      </p:sp>
    </p:spTree>
    <p:extLst>
      <p:ext uri="{BB962C8B-B14F-4D97-AF65-F5344CB8AC3E}">
        <p14:creationId xmlns:p14="http://schemas.microsoft.com/office/powerpoint/2010/main" val="3454260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008/11-14 Date 2 (Dates)</a:t>
            </a:r>
          </a:p>
          <a:p>
            <a:endParaRPr lang="en-US">
              <a:cs typeface="Calibri"/>
            </a:endParaRPr>
          </a:p>
          <a:p>
            <a:r>
              <a:rPr lang="en-US"/>
              <a:t>Remember that the coding of </a:t>
            </a:r>
            <a:r>
              <a:rPr lang="en-US" i="1" err="1"/>
              <a:t>DtSt</a:t>
            </a:r>
            <a:r>
              <a:rPr lang="en-US"/>
              <a:t>, </a:t>
            </a:r>
            <a:r>
              <a:rPr lang="en-US" i="1"/>
              <a:t>Date 1</a:t>
            </a:r>
            <a:r>
              <a:rPr lang="en-US"/>
              <a:t>, and </a:t>
            </a:r>
            <a:r>
              <a:rPr lang="en-US" i="1"/>
              <a:t>Date 2</a:t>
            </a:r>
            <a:r>
              <a:rPr lang="en-US"/>
              <a:t> is best done in tandem, and that information found in fields 046, 245, 260, 264</a:t>
            </a:r>
            <a:r>
              <a:rPr lang="en-US" u="sng"/>
              <a:t>,</a:t>
            </a:r>
            <a:r>
              <a:rPr lang="en-US"/>
              <a:t> 362, and/or 5XX will inform how the three related elements are coded.  The meaning of </a:t>
            </a:r>
            <a:r>
              <a:rPr lang="en-US" i="1"/>
              <a:t>Date 2</a:t>
            </a:r>
            <a:r>
              <a:rPr lang="en-US"/>
              <a:t>, as well as its relationship to </a:t>
            </a:r>
            <a:r>
              <a:rPr lang="en-US" i="1"/>
              <a:t>Date 1</a:t>
            </a:r>
            <a:r>
              <a:rPr lang="en-US"/>
              <a:t>, is determined by the code in </a:t>
            </a:r>
            <a:r>
              <a:rPr lang="en-US" i="1" err="1"/>
              <a:t>DtSt</a:t>
            </a:r>
            <a:r>
              <a:rPr lang="en-US"/>
              <a:t>.</a:t>
            </a:r>
            <a:endParaRPr lang="en-US">
              <a:cs typeface="Calibri"/>
            </a:endParaRPr>
          </a:p>
          <a:p>
            <a:endParaRPr lang="en-US"/>
          </a:p>
          <a:p>
            <a:r>
              <a:rPr lang="en-US">
                <a:cs typeface="Calibri" panose="020F0502020204030204"/>
              </a:rPr>
              <a:t>For Continuing Resources in all bibliographic formats, the </a:t>
            </a:r>
            <a:r>
              <a:rPr lang="en-US" i="1">
                <a:cs typeface="Calibri" panose="020F0502020204030204"/>
              </a:rPr>
              <a:t>Date 2</a:t>
            </a:r>
            <a:r>
              <a:rPr lang="en-US">
                <a:cs typeface="Calibri" panose="020F0502020204030204"/>
              </a:rPr>
              <a:t> default is </a:t>
            </a:r>
            <a:r>
              <a:rPr lang="en-US" i="1">
                <a:cs typeface="Calibri" panose="020F0502020204030204"/>
              </a:rPr>
              <a:t>9999</a:t>
            </a:r>
            <a:r>
              <a:rPr lang="en-US">
                <a:cs typeface="Calibri" panose="020F0502020204030204"/>
              </a:rPr>
              <a:t>.  For other formats, the default is four blanks.  </a:t>
            </a:r>
            <a:r>
              <a:rPr lang="en-US" i="1"/>
              <a:t>Date 2</a:t>
            </a:r>
            <a:r>
              <a:rPr lang="en-US"/>
              <a:t> is Mandatory and may be edited.</a:t>
            </a:r>
            <a:endParaRPr lang="en-US">
              <a:cs typeface="Calibri"/>
            </a:endParaRPr>
          </a:p>
          <a:p>
            <a:endParaRPr lang="en-US"/>
          </a:p>
          <a:p>
            <a:r>
              <a:rPr lang="en-US" i="1"/>
              <a:t>Date 2</a:t>
            </a:r>
            <a:r>
              <a:rPr lang="en-US"/>
              <a:t> can be found in the Year 2 index (</a:t>
            </a:r>
            <a:r>
              <a:rPr lang="en-US" err="1"/>
              <a:t>yy</a:t>
            </a:r>
            <a:r>
              <a:rPr lang="en-US"/>
              <a:t>:).  </a:t>
            </a:r>
            <a:r>
              <a:rPr lang="en-US" i="1"/>
              <a:t>Date 2</a:t>
            </a:r>
            <a:r>
              <a:rPr lang="en-US"/>
              <a:t> may play a role in matching.</a:t>
            </a:r>
            <a:endParaRPr lang="en-US">
              <a:cs typeface="Calibri"/>
            </a:endParaRPr>
          </a:p>
        </p:txBody>
      </p:sp>
      <p:sp>
        <p:nvSpPr>
          <p:cNvPr id="4" name="Slide Number Placeholder 3"/>
          <p:cNvSpPr>
            <a:spLocks noGrp="1"/>
          </p:cNvSpPr>
          <p:nvPr>
            <p:ph type="sldNum" sz="quarter" idx="5"/>
          </p:nvPr>
        </p:nvSpPr>
        <p:spPr/>
        <p:txBody>
          <a:bodyPr/>
          <a:lstStyle/>
          <a:p>
            <a:fld id="{F26CAC15-FAD9-4540-A67E-7396F4A9FCD8}" type="slidenum">
              <a:rPr lang="en-US" smtClean="0"/>
              <a:t>18</a:t>
            </a:fld>
            <a:endParaRPr lang="en-US"/>
          </a:p>
        </p:txBody>
      </p:sp>
    </p:spTree>
    <p:extLst>
      <p:ext uri="{BB962C8B-B14F-4D97-AF65-F5344CB8AC3E}">
        <p14:creationId xmlns:p14="http://schemas.microsoft.com/office/powerpoint/2010/main" val="3714196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008/15-17 Country of Publication (</a:t>
            </a:r>
            <a:r>
              <a:rPr lang="en-US" err="1"/>
              <a:t>Ctry</a:t>
            </a:r>
            <a:r>
              <a:rPr lang="en-US"/>
              <a:t>)</a:t>
            </a:r>
            <a:endParaRPr lang="en-US">
              <a:cs typeface="Calibri"/>
            </a:endParaRPr>
          </a:p>
          <a:p>
            <a:endParaRPr lang="en-US">
              <a:cs typeface="Calibri"/>
            </a:endParaRPr>
          </a:p>
          <a:p>
            <a:r>
              <a:rPr lang="en-US">
                <a:cs typeface="Calibri"/>
              </a:rPr>
              <a:t>In </a:t>
            </a:r>
            <a:r>
              <a:rPr lang="en-US"/>
              <a:t>MARC 21, this element is defined as "Place of Publication, Production, or Execution," using codes found in the MARC Code List for Countries.  Most of the two-character codes represent national entities; the three-character codes represent subdivisions such as states or provinces, with the constituent part identified in the first two characters and the third character identifying the country.  Remember that when using a two-character code, the third character is blank.</a:t>
            </a:r>
            <a:endParaRPr lang="en-US">
              <a:cs typeface="Calibri"/>
            </a:endParaRPr>
          </a:p>
          <a:p>
            <a:endParaRPr lang="en-US">
              <a:cs typeface="Calibri"/>
            </a:endParaRPr>
          </a:p>
          <a:p>
            <a:r>
              <a:rPr lang="en-US"/>
              <a:t>Depending upon the circumstances and the type of resource, information found in fields 044, 245, 257, 260, 264, and/or 5XX may be related to the coding of the </a:t>
            </a:r>
            <a:r>
              <a:rPr lang="en-US" i="1" err="1"/>
              <a:t>Ctry</a:t>
            </a:r>
            <a:r>
              <a:rPr lang="en-US" i="1"/>
              <a:t> </a:t>
            </a:r>
            <a:r>
              <a:rPr lang="en-US"/>
              <a:t>element.</a:t>
            </a:r>
            <a:endParaRPr lang="en-US">
              <a:cs typeface="Calibri"/>
            </a:endParaRPr>
          </a:p>
          <a:p>
            <a:endParaRPr lang="en-US"/>
          </a:p>
          <a:p>
            <a:r>
              <a:rPr lang="en-US"/>
              <a:t>The </a:t>
            </a:r>
            <a:r>
              <a:rPr lang="en-US" i="1" err="1"/>
              <a:t>Ctry</a:t>
            </a:r>
            <a:r>
              <a:rPr lang="en-US" i="1"/>
              <a:t> </a:t>
            </a:r>
            <a:r>
              <a:rPr lang="en-US"/>
              <a:t>default is three Fill Characters.  </a:t>
            </a:r>
            <a:r>
              <a:rPr lang="en-US" i="1" err="1"/>
              <a:t>Ctry</a:t>
            </a:r>
            <a:r>
              <a:rPr lang="en-US" i="1"/>
              <a:t> </a:t>
            </a:r>
            <a:r>
              <a:rPr lang="en-US"/>
              <a:t>is Required if Applicable and may be edited. </a:t>
            </a:r>
            <a:endParaRPr lang="en-US">
              <a:cs typeface="Calibri"/>
            </a:endParaRPr>
          </a:p>
          <a:p>
            <a:endParaRPr lang="en-US"/>
          </a:p>
          <a:p>
            <a:r>
              <a:rPr lang="en-US" i="1" err="1">
                <a:cs typeface="Calibri"/>
              </a:rPr>
              <a:t>Ctry</a:t>
            </a:r>
            <a:r>
              <a:rPr lang="en-US" i="1">
                <a:cs typeface="Calibri"/>
              </a:rPr>
              <a:t> </a:t>
            </a:r>
            <a:r>
              <a:rPr lang="en-US">
                <a:cs typeface="Calibri"/>
              </a:rPr>
              <a:t>is found in the Country of Publication Word Index (cp:) and Phrase Index (cp=).  </a:t>
            </a:r>
            <a:r>
              <a:rPr lang="en-US" i="1" err="1">
                <a:cs typeface="Calibri"/>
              </a:rPr>
              <a:t>Ctry</a:t>
            </a:r>
            <a:r>
              <a:rPr lang="en-US" i="1">
                <a:cs typeface="Calibri"/>
              </a:rPr>
              <a:t> </a:t>
            </a:r>
            <a:r>
              <a:rPr lang="en-US">
                <a:cs typeface="Calibri"/>
              </a:rPr>
              <a:t>plays an important role in matching.</a:t>
            </a:r>
          </a:p>
          <a:p>
            <a:endParaRPr lang="en-US">
              <a:cs typeface="Calibri"/>
            </a:endParaRPr>
          </a:p>
          <a:p>
            <a:r>
              <a:rPr lang="en-US">
                <a:cs typeface="Calibri"/>
              </a:rPr>
              <a:t>Back to Cynthia</a:t>
            </a:r>
          </a:p>
        </p:txBody>
      </p:sp>
      <p:sp>
        <p:nvSpPr>
          <p:cNvPr id="4" name="Slide Number Placeholder 3"/>
          <p:cNvSpPr>
            <a:spLocks noGrp="1"/>
          </p:cNvSpPr>
          <p:nvPr>
            <p:ph type="sldNum" sz="quarter" idx="5"/>
          </p:nvPr>
        </p:nvSpPr>
        <p:spPr/>
        <p:txBody>
          <a:bodyPr/>
          <a:lstStyle/>
          <a:p>
            <a:fld id="{F26CAC15-FAD9-4540-A67E-7396F4A9FCD8}" type="slidenum">
              <a:rPr lang="en-US" smtClean="0"/>
              <a:t>19</a:t>
            </a:fld>
            <a:endParaRPr lang="en-US"/>
          </a:p>
        </p:txBody>
      </p:sp>
    </p:spTree>
    <p:extLst>
      <p:ext uri="{BB962C8B-B14F-4D97-AF65-F5344CB8AC3E}">
        <p14:creationId xmlns:p14="http://schemas.microsoft.com/office/powerpoint/2010/main" val="798927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CAC15-FAD9-4540-A67E-7396F4A9FCD8}" type="slidenum">
              <a:rPr lang="en-US" smtClean="0"/>
              <a:t>2</a:t>
            </a:fld>
            <a:endParaRPr lang="en-US"/>
          </a:p>
        </p:txBody>
      </p:sp>
    </p:spTree>
    <p:extLst>
      <p:ext uri="{BB962C8B-B14F-4D97-AF65-F5344CB8AC3E}">
        <p14:creationId xmlns:p14="http://schemas.microsoft.com/office/powerpoint/2010/main" val="63613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Cynthia:  </a:t>
            </a:r>
          </a:p>
          <a:p>
            <a:r>
              <a:rPr lang="en-US">
                <a:cs typeface="Calibri"/>
              </a:rPr>
              <a:t>008/35-37 is the three character language code.  I've listed some common ones such as </a:t>
            </a:r>
            <a:r>
              <a:rPr lang="en-US" err="1">
                <a:cs typeface="Calibri"/>
              </a:rPr>
              <a:t>eng</a:t>
            </a:r>
            <a:r>
              <a:rPr lang="en-US">
                <a:cs typeface="Calibri"/>
              </a:rPr>
              <a:t> and spa on the slide.  Note that this is the language of the resource being cataloged.  When the resource has no language, such as a sound recording without sung or spoken text the code used is </a:t>
            </a:r>
            <a:r>
              <a:rPr lang="en-US" err="1">
                <a:cs typeface="Calibri"/>
              </a:rPr>
              <a:t>zxx</a:t>
            </a:r>
            <a:r>
              <a:rPr lang="en-US">
                <a:cs typeface="Calibri"/>
              </a:rPr>
              <a:t>, which is the code for "no linguistic content".  Undetermined language may be coded as "und".  Note that the index label is different depending on the interface you are using (LA for </a:t>
            </a:r>
            <a:r>
              <a:rPr lang="en-US" err="1">
                <a:cs typeface="Calibri"/>
              </a:rPr>
              <a:t>Connexion</a:t>
            </a:r>
            <a:r>
              <a:rPr lang="en-US">
                <a:cs typeface="Calibri"/>
              </a:rPr>
              <a:t> and LN for Record Manager and other </a:t>
            </a:r>
            <a:r>
              <a:rPr lang="en-US" err="1">
                <a:cs typeface="Calibri"/>
              </a:rPr>
              <a:t>WorldShare</a:t>
            </a:r>
            <a:r>
              <a:rPr lang="en-US">
                <a:cs typeface="Calibri"/>
              </a:rPr>
              <a:t> applications).  </a:t>
            </a:r>
          </a:p>
          <a:p>
            <a:endParaRPr lang="en-US">
              <a:cs typeface="Calibri"/>
            </a:endParaRPr>
          </a:p>
          <a:p>
            <a:r>
              <a:rPr lang="en-US">
                <a:cs typeface="Calibri"/>
              </a:rPr>
              <a:t>And, a note about matching:  Language codes for the language of the resource are not used in matching, mainly because so many records come in with incorrect, uncoded, or undetermined language codes through our batch processes.  We do not want those to get added as duplicate records.  Therefore, if you have items that are otherwise the same, and only differ by language, it is important to note that in another field, such as a cataloger-supplied edition statement in a 250 field.  We have often encountered Canadian government documents issued in multiple languages with the exact same title, paging, date, etc., with the only difference being a different language.  So, in addition to coding the 008 code correctly, it is important to also add a 250 field stating "Vietnamese language edition" or "French language edition".  If the title is in the language of the item, and thus differs from resource to resource, then that cataloger-supplied 250 isn't necessary.  </a:t>
            </a:r>
          </a:p>
          <a:p>
            <a:endParaRPr lang="en-US">
              <a:cs typeface="Calibri"/>
            </a:endParaRPr>
          </a:p>
          <a:p>
            <a:r>
              <a:rPr lang="en-US">
                <a:cs typeface="Calibri"/>
              </a:rPr>
              <a:t>As an aside, I will add that language of cataloging, which is coded in 040 $b, is extremely important in matching.  </a:t>
            </a:r>
          </a:p>
          <a:p>
            <a:endParaRPr lang="en-US">
              <a:cs typeface="Calibri"/>
            </a:endParaRPr>
          </a:p>
        </p:txBody>
      </p:sp>
      <p:sp>
        <p:nvSpPr>
          <p:cNvPr id="4" name="Slide Number Placeholder 3"/>
          <p:cNvSpPr>
            <a:spLocks noGrp="1"/>
          </p:cNvSpPr>
          <p:nvPr>
            <p:ph type="sldNum" sz="quarter" idx="5"/>
          </p:nvPr>
        </p:nvSpPr>
        <p:spPr/>
        <p:txBody>
          <a:bodyPr/>
          <a:lstStyle/>
          <a:p>
            <a:fld id="{F26CAC15-FAD9-4540-A67E-7396F4A9FCD8}" type="slidenum">
              <a:rPr lang="en-US" smtClean="0"/>
              <a:t>20</a:t>
            </a:fld>
            <a:endParaRPr lang="en-US"/>
          </a:p>
        </p:txBody>
      </p:sp>
    </p:spTree>
    <p:extLst>
      <p:ext uri="{BB962C8B-B14F-4D97-AF65-F5344CB8AC3E}">
        <p14:creationId xmlns:p14="http://schemas.microsoft.com/office/powerpoint/2010/main" val="3220134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008/38 Modified record or MRec code starts with a default of blank, meaning not modified.  If you are adding an original record to </a:t>
            </a:r>
            <a:r>
              <a:rPr lang="en-US" err="1">
                <a:cs typeface="Calibri"/>
              </a:rPr>
              <a:t>WorldCat</a:t>
            </a:r>
            <a:r>
              <a:rPr lang="en-US">
                <a:cs typeface="Calibri"/>
              </a:rPr>
              <a:t>, that is what you want, so just leave it as is.  BFAS has great instructions for how to code this if you are transcribing copy, which was much more common when we were doing retrospective conversion from cards and was important in the early days of MARC.   Unless you are transcribing copy from another source, the other codes, such as "s" for shortened, "o" or "r" dealing with Romanization on printed cards, or "x" for unknown are very infrequently used today.  </a:t>
            </a:r>
          </a:p>
        </p:txBody>
      </p:sp>
      <p:sp>
        <p:nvSpPr>
          <p:cNvPr id="4" name="Slide Number Placeholder 3"/>
          <p:cNvSpPr>
            <a:spLocks noGrp="1"/>
          </p:cNvSpPr>
          <p:nvPr>
            <p:ph type="sldNum" sz="quarter" idx="5"/>
          </p:nvPr>
        </p:nvSpPr>
        <p:spPr/>
        <p:txBody>
          <a:bodyPr/>
          <a:lstStyle/>
          <a:p>
            <a:fld id="{F26CAC15-FAD9-4540-A67E-7396F4A9FCD8}" type="slidenum">
              <a:rPr lang="en-US" smtClean="0"/>
              <a:t>21</a:t>
            </a:fld>
            <a:endParaRPr lang="en-US"/>
          </a:p>
        </p:txBody>
      </p:sp>
    </p:spTree>
    <p:extLst>
      <p:ext uri="{BB962C8B-B14F-4D97-AF65-F5344CB8AC3E}">
        <p14:creationId xmlns:p14="http://schemas.microsoft.com/office/powerpoint/2010/main" val="964436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008/39 is the Cataloging Source code or "source".  It is a mandatory element, with the default in a </a:t>
            </a:r>
            <a:r>
              <a:rPr lang="en-US" err="1">
                <a:cs typeface="Calibri"/>
              </a:rPr>
              <a:t>workform</a:t>
            </a:r>
            <a:r>
              <a:rPr lang="en-US">
                <a:cs typeface="Calibri"/>
              </a:rPr>
              <a:t> being "d" for Other.  This code specifies whether the source is a national bibliographic agency, which is coded "blank", from a cooperative program, coded c, or from other, which is coded "d".  The DL index can be useful if you wish to limit your record retrieval to DLC records from the Library of Congress.  Take a look at Searching </a:t>
            </a:r>
            <a:r>
              <a:rPr lang="en-US" err="1">
                <a:cs typeface="Calibri"/>
              </a:rPr>
              <a:t>WorldCat</a:t>
            </a:r>
            <a:r>
              <a:rPr lang="en-US">
                <a:cs typeface="Calibri"/>
              </a:rPr>
              <a:t> Indexes on the OCLC website for other ways to use this index.    </a:t>
            </a:r>
          </a:p>
          <a:p>
            <a:endParaRPr lang="en-US">
              <a:cs typeface="Calibri"/>
            </a:endParaRPr>
          </a:p>
          <a:p>
            <a:r>
              <a:rPr lang="en-US">
                <a:cs typeface="Calibri"/>
              </a:rPr>
              <a:t>And, while this coding does not play a role in matching, it does play a role in Record Resolution, meaning that if our DDR software determines that two records are duplicates, the cataloging source is one of the factors taken into account in deciding which record to retain.  </a:t>
            </a:r>
          </a:p>
          <a:p>
            <a:endParaRPr lang="en-US">
              <a:cs typeface="Calibri"/>
            </a:endParaRPr>
          </a:p>
          <a:p>
            <a:r>
              <a:rPr lang="en-US">
                <a:cs typeface="Calibri"/>
              </a:rPr>
              <a:t>This particular example is a CIP record from Library &amp; Archives Canada, and thus it has a blank code, since LAC is a national bibliographic agency.  </a:t>
            </a:r>
          </a:p>
        </p:txBody>
      </p:sp>
      <p:sp>
        <p:nvSpPr>
          <p:cNvPr id="4" name="Slide Number Placeholder 3"/>
          <p:cNvSpPr>
            <a:spLocks noGrp="1"/>
          </p:cNvSpPr>
          <p:nvPr>
            <p:ph type="sldNum" sz="quarter" idx="5"/>
          </p:nvPr>
        </p:nvSpPr>
        <p:spPr/>
        <p:txBody>
          <a:bodyPr/>
          <a:lstStyle/>
          <a:p>
            <a:fld id="{F26CAC15-FAD9-4540-A67E-7396F4A9FCD8}" type="slidenum">
              <a:rPr lang="en-US" smtClean="0"/>
              <a:t>22</a:t>
            </a:fld>
            <a:endParaRPr lang="en-US"/>
          </a:p>
        </p:txBody>
      </p:sp>
    </p:spTree>
    <p:extLst>
      <p:ext uri="{BB962C8B-B14F-4D97-AF65-F5344CB8AC3E}">
        <p14:creationId xmlns:p14="http://schemas.microsoft.com/office/powerpoint/2010/main" val="1414551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OCLC control number, often referred to as the OCN, while displaying as part of the fixed field, is stored in the 001 field.  001 is the MARC Control Number field.  It is currently a variable length field within OCLC, allowing for growth of the OCN, even though it is part of the "fixed field" display.   OCNs may be used in batch matching within Data Sync as an option.  When OCN matching is used in  Data Sync, qualifiers are in place to make sure the match isn't for something totally different.   It is indexed in the</a:t>
            </a:r>
            <a:r>
              <a:rPr lang="en-US" i="1">
                <a:cs typeface="Calibri"/>
              </a:rPr>
              <a:t> no: </a:t>
            </a:r>
            <a:r>
              <a:rPr lang="en-US">
                <a:cs typeface="Calibri"/>
              </a:rPr>
              <a:t>index.  It may also be searched in </a:t>
            </a:r>
            <a:r>
              <a:rPr lang="en-US" err="1">
                <a:cs typeface="Calibri"/>
              </a:rPr>
              <a:t>Connexion</a:t>
            </a:r>
            <a:r>
              <a:rPr lang="en-US">
                <a:cs typeface="Calibri"/>
              </a:rPr>
              <a:t> using an asterisk * or number sign # prefix.  </a:t>
            </a:r>
            <a:endParaRPr lang="en-US"/>
          </a:p>
          <a:p>
            <a:r>
              <a:rPr lang="en-US">
                <a:cs typeface="Calibri"/>
              </a:rPr>
              <a:t>All OCNs are in this index, so this includes those residing in the 019 field as a result of merges of duplicate records.  </a:t>
            </a:r>
          </a:p>
          <a:p>
            <a:r>
              <a:rPr lang="en-US">
                <a:cs typeface="Calibri"/>
              </a:rPr>
              <a:t>The examples show the OCN displaying both with the Fixed Field at the top of the </a:t>
            </a:r>
            <a:r>
              <a:rPr lang="en-US" err="1">
                <a:cs typeface="Calibri"/>
              </a:rPr>
              <a:t>Connexion</a:t>
            </a:r>
            <a:r>
              <a:rPr lang="en-US">
                <a:cs typeface="Calibri"/>
              </a:rPr>
              <a:t> screen and alternatively displayed as a variable field in the 001 field.</a:t>
            </a:r>
          </a:p>
          <a:p>
            <a:r>
              <a:rPr lang="en-US">
                <a:cs typeface="Calibri"/>
              </a:rPr>
              <a:t> </a:t>
            </a:r>
          </a:p>
        </p:txBody>
      </p:sp>
      <p:sp>
        <p:nvSpPr>
          <p:cNvPr id="4" name="Slide Number Placeholder 3"/>
          <p:cNvSpPr>
            <a:spLocks noGrp="1"/>
          </p:cNvSpPr>
          <p:nvPr>
            <p:ph type="sldNum" sz="quarter" idx="5"/>
          </p:nvPr>
        </p:nvSpPr>
        <p:spPr/>
        <p:txBody>
          <a:bodyPr/>
          <a:lstStyle/>
          <a:p>
            <a:fld id="{F26CAC15-FAD9-4540-A67E-7396F4A9FCD8}" type="slidenum">
              <a:rPr lang="en-US" smtClean="0"/>
              <a:t>23</a:t>
            </a:fld>
            <a:endParaRPr lang="en-US"/>
          </a:p>
        </p:txBody>
      </p:sp>
    </p:spTree>
    <p:extLst>
      <p:ext uri="{BB962C8B-B14F-4D97-AF65-F5344CB8AC3E}">
        <p14:creationId xmlns:p14="http://schemas.microsoft.com/office/powerpoint/2010/main" val="2114300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Replaced Date is sixteen characters and system supplied.  Year, month, day, hour, minute, second, with the .f  being a fraction of a second, thus being a decimal number.  This resides in the 005 field while displaying as part of the Fixed field.  When you replace a record online, this date changes.  Or, when a batch process makes a change to the record, this date changes.  It is indexed in the Update Date index, which is searched with 8 character dates, using year month and day.   If you are trying to find records that were updated in </a:t>
            </a:r>
            <a:r>
              <a:rPr lang="en-US" err="1">
                <a:cs typeface="Calibri"/>
              </a:rPr>
              <a:t>WorldCat</a:t>
            </a:r>
            <a:r>
              <a:rPr lang="en-US">
                <a:cs typeface="Calibri"/>
              </a:rPr>
              <a:t> within a specific timeframe, this index can be very helpful.</a:t>
            </a:r>
          </a:p>
          <a:p>
            <a:endParaRPr lang="en-US">
              <a:cs typeface="Calibri"/>
            </a:endParaRPr>
          </a:p>
          <a:p>
            <a:r>
              <a:rPr lang="en-US">
                <a:cs typeface="Calibri"/>
              </a:rPr>
              <a:t>And now over to Jay for the last grouping of elements for today.</a:t>
            </a:r>
          </a:p>
        </p:txBody>
      </p:sp>
      <p:sp>
        <p:nvSpPr>
          <p:cNvPr id="4" name="Slide Number Placeholder 3"/>
          <p:cNvSpPr>
            <a:spLocks noGrp="1"/>
          </p:cNvSpPr>
          <p:nvPr>
            <p:ph type="sldNum" sz="quarter" idx="5"/>
          </p:nvPr>
        </p:nvSpPr>
        <p:spPr/>
        <p:txBody>
          <a:bodyPr/>
          <a:lstStyle/>
          <a:p>
            <a:fld id="{F26CAC15-FAD9-4540-A67E-7396F4A9FCD8}" type="slidenum">
              <a:rPr lang="en-US" smtClean="0"/>
              <a:t>24</a:t>
            </a:fld>
            <a:endParaRPr lang="en-US"/>
          </a:p>
        </p:txBody>
      </p:sp>
    </p:spTree>
    <p:extLst>
      <p:ext uri="{BB962C8B-B14F-4D97-AF65-F5344CB8AC3E}">
        <p14:creationId xmlns:p14="http://schemas.microsoft.com/office/powerpoint/2010/main" val="3055703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to Field 006</a:t>
            </a:r>
          </a:p>
          <a:p>
            <a:endParaRPr lang="en-US"/>
          </a:p>
          <a:p>
            <a:pPr>
              <a:defRPr/>
            </a:pPr>
            <a:r>
              <a:rPr lang="en-US"/>
              <a:t>Field 006 functions as an extension of field 008 when the resource represented by the record has multiple format characteristics.  Think of field 006 as an additional fixed field, containing a subset of the positions defined in field 008, specifically positions 18 through 34, enabling a cataloger to code for characteristics beyond those already accounted for in the Leader and field 008.  Common instances include accompanying materials, the Continuing Resource aspects of </a:t>
            </a:r>
            <a:r>
              <a:rPr lang="en-US" err="1"/>
              <a:t>nontextual</a:t>
            </a:r>
            <a:r>
              <a:rPr lang="en-US"/>
              <a:t> Continuing Resources, and the electronic aspects of online resources. </a:t>
            </a:r>
            <a:endParaRPr lang="en-US">
              <a:cs typeface="Calibri"/>
            </a:endParaRPr>
          </a:p>
          <a:p>
            <a:endParaRPr lang="en-US"/>
          </a:p>
          <a:p>
            <a:r>
              <a:rPr lang="en-US"/>
              <a:t>In MARC, the eighteen positions in field 006 (listed in column 2) correspond to the Type Code in the first byte (006/00) (listed in the first row below the header) followed by the seventeen positions that vary according to bibliographic format in field 008 positions 18 through 34 (listed in column 1).  Covering every element in the fixed field in a single Virtual </a:t>
            </a:r>
            <a:r>
              <a:rPr lang="en-US" err="1"/>
              <a:t>AskQC</a:t>
            </a:r>
            <a:r>
              <a:rPr lang="en-US"/>
              <a:t> Office Hours session was impossible, so we tried to find a logical way to break it into two sessions.  The least problematic solution we could come up with had us covering the Leader elements, field 001, field 005, and the field 008 positions common to all formats, that is, field 008/00-17 and 008/35-39, in this first session.  But that left us with a lopsided sixteen elements in session one and about thirty-one in session two.  Roughly two-thirds of those thirty-one elements are defined for only one bibliographic format and about half of the reminder are defined only in the MARC 21 Music format, which OCLC divided into Scores and Sound Recordings.</a:t>
            </a:r>
            <a:endParaRPr lang="en-US">
              <a:cs typeface="Calibri"/>
            </a:endParaRPr>
          </a:p>
          <a:p>
            <a:endParaRPr lang="en-US"/>
          </a:p>
          <a:p>
            <a:r>
              <a:rPr lang="en-US"/>
              <a:t>In this concluding section of this VAOH session, we will deal with most of the 008/006 elements that are applicable to more than one bibliographic format.  The remaining elements, most of which apply to only a single format, plus those that apply to both Scores and Sound Recordings, will be dealt with a future session during 2022.</a:t>
            </a:r>
            <a:endParaRPr lang="en-US">
              <a:cs typeface="Calibri"/>
            </a:endParaRPr>
          </a:p>
        </p:txBody>
      </p:sp>
      <p:sp>
        <p:nvSpPr>
          <p:cNvPr id="4" name="Slide Number Placeholder 3"/>
          <p:cNvSpPr>
            <a:spLocks noGrp="1"/>
          </p:cNvSpPr>
          <p:nvPr>
            <p:ph type="sldNum" sz="quarter" idx="5"/>
          </p:nvPr>
        </p:nvSpPr>
        <p:spPr/>
        <p:txBody>
          <a:bodyPr/>
          <a:lstStyle/>
          <a:p>
            <a:fld id="{F26CAC15-FAD9-4540-A67E-7396F4A9FCD8}" type="slidenum">
              <a:rPr lang="en-US" smtClean="0"/>
              <a:t>25</a:t>
            </a:fld>
            <a:endParaRPr lang="en-US"/>
          </a:p>
        </p:txBody>
      </p:sp>
    </p:spTree>
    <p:extLst>
      <p:ext uri="{BB962C8B-B14F-4D97-AF65-F5344CB8AC3E}">
        <p14:creationId xmlns:p14="http://schemas.microsoft.com/office/powerpoint/2010/main" val="2604054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 to Field 006</a:t>
            </a:r>
          </a:p>
          <a:p>
            <a:endParaRPr lang="en-US">
              <a:cs typeface="Calibri"/>
            </a:endParaRPr>
          </a:p>
          <a:p>
            <a:r>
              <a:rPr lang="en-US"/>
              <a:t>As with the elements in the Leader and field 008, those in field 006 are identified by position. The input and display of field 006 elements vary by interface and selected options. In a raw MARC 21 record, field 006 does not have indicators or subfield codes.</a:t>
            </a:r>
            <a:endParaRPr lang="en-US">
              <a:cs typeface="Calibri"/>
            </a:endParaRPr>
          </a:p>
          <a:p>
            <a:endParaRPr lang="en-US">
              <a:cs typeface="Calibri"/>
            </a:endParaRPr>
          </a:p>
          <a:p>
            <a:r>
              <a:rPr lang="en-US"/>
              <a:t>Each element in field 006 has the same input standard and the same defined codes as the corresponding element in field 008, with one exception.  Field 006 position 00, </a:t>
            </a:r>
            <a:r>
              <a:rPr lang="en-US" i="1"/>
              <a:t>Form of Material</a:t>
            </a:r>
            <a:r>
              <a:rPr lang="en-US"/>
              <a:t>, corresponds to Leader/06, </a:t>
            </a:r>
            <a:r>
              <a:rPr lang="en-US" i="1"/>
              <a:t>Type of Record</a:t>
            </a:r>
            <a:r>
              <a:rPr lang="en-US"/>
              <a:t>, and determines the configuration of the rest of field 006.  Field 006 </a:t>
            </a:r>
            <a:r>
              <a:rPr lang="en-US" i="1"/>
              <a:t>Form of Material </a:t>
            </a:r>
            <a:r>
              <a:rPr lang="en-US"/>
              <a:t>codes are the same as Leader/06 </a:t>
            </a:r>
            <a:r>
              <a:rPr lang="en-US" i="1"/>
              <a:t>Type</a:t>
            </a:r>
            <a:r>
              <a:rPr lang="en-US"/>
              <a:t> codes except that in field 006 position 00, Continuing Resources are represented by code </a:t>
            </a:r>
            <a:r>
              <a:rPr lang="en-US" i="1"/>
              <a:t>s</a:t>
            </a:r>
            <a:r>
              <a:rPr lang="en-US"/>
              <a:t> (highlighted in yellow). In the table, the center column lists the default value for each </a:t>
            </a:r>
            <a:r>
              <a:rPr lang="en-US" i="1"/>
              <a:t>Form of Material </a:t>
            </a:r>
            <a:r>
              <a:rPr lang="en-US"/>
              <a:t>and the righthand column lists any alternative </a:t>
            </a:r>
            <a:r>
              <a:rPr lang="en-US" i="1"/>
              <a:t>Form of Material </a:t>
            </a:r>
            <a:r>
              <a:rPr lang="en-US"/>
              <a:t>values that may be used when appropriate.</a:t>
            </a:r>
          </a:p>
          <a:p>
            <a:endParaRPr lang="en-US">
              <a:cs typeface="Calibri"/>
            </a:endParaRPr>
          </a:p>
          <a:p>
            <a:r>
              <a:rPr lang="en-US">
                <a:cs typeface="Calibri"/>
              </a:rPr>
              <a:t>Of all the elements we are discussing in this session, only field 006 is eligible to transfer from a deleted record to a retained record.  Any occurrences of field 006 whose Form of Material (that is, bibliographic format) is not already represented on the retained record, either in its Leader/06 or the first byte (006/00) of one of its fields 006 will transfer to the </a:t>
            </a:r>
            <a:r>
              <a:rPr lang="en-US"/>
              <a:t>retained record.  Field 006 will not transfer to a CONSER authenticated record.</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F26CAC15-FAD9-4540-A67E-7396F4A9FCD8}" type="slidenum">
              <a:rPr lang="en-US" smtClean="0"/>
              <a:t>26</a:t>
            </a:fld>
            <a:endParaRPr lang="en-US"/>
          </a:p>
        </p:txBody>
      </p:sp>
    </p:spTree>
    <p:extLst>
      <p:ext uri="{BB962C8B-B14F-4D97-AF65-F5344CB8AC3E}">
        <p14:creationId xmlns:p14="http://schemas.microsoft.com/office/powerpoint/2010/main" val="331721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j-lt"/>
                <a:cs typeface="+mj-lt"/>
              </a:rPr>
              <a:t>008/22, 006/05 Target Audience (</a:t>
            </a:r>
            <a:r>
              <a:rPr lang="en-US" err="1">
                <a:ea typeface="+mj-lt"/>
                <a:cs typeface="+mj-lt"/>
              </a:rPr>
              <a:t>Audn</a:t>
            </a:r>
            <a:r>
              <a:rPr lang="en-US">
                <a:ea typeface="+mj-lt"/>
                <a:cs typeface="+mj-lt"/>
              </a:rPr>
              <a:t>)</a:t>
            </a:r>
            <a:endParaRPr lang="en-US" b="0">
              <a:ea typeface="+mj-lt"/>
              <a:cs typeface="+mj-lt"/>
            </a:endParaRPr>
          </a:p>
          <a:p>
            <a:endParaRPr lang="en-US" b="0">
              <a:ea typeface="+mj-lt"/>
              <a:cs typeface="+mj-lt"/>
            </a:endParaRPr>
          </a:p>
          <a:p>
            <a:pPr defTabSz="931774">
              <a:defRPr/>
            </a:pPr>
            <a:r>
              <a:rPr lang="en-US" i="1">
                <a:cs typeface="Calibri"/>
              </a:rPr>
              <a:t>Target Audience </a:t>
            </a:r>
            <a:r>
              <a:rPr lang="en-US">
                <a:cs typeface="Calibri"/>
              </a:rPr>
              <a:t>codes the intellectual level of the audience for whom the resource is intended.  The element is an Optional one-character code.  Several of the values are related to age or level of schooling (juvenile, preschool, adolescent), whereas others are more general (adult, specialized).  This element is valid only in the Books, Computer Files, Sound Recordings. Scores, and Visual Materials formats.</a:t>
            </a:r>
          </a:p>
          <a:p>
            <a:endParaRPr lang="en-US">
              <a:cs typeface="Calibri"/>
            </a:endParaRPr>
          </a:p>
          <a:p>
            <a:r>
              <a:rPr lang="en-US">
                <a:cs typeface="Calibri"/>
              </a:rPr>
              <a:t>The element may be edited.  The default is </a:t>
            </a:r>
            <a:r>
              <a:rPr lang="en-US" i="1">
                <a:cs typeface="Calibri"/>
              </a:rPr>
              <a:t>Blank.</a:t>
            </a:r>
          </a:p>
          <a:p>
            <a:endParaRPr lang="en-US"/>
          </a:p>
          <a:p>
            <a:r>
              <a:rPr lang="en-US" i="1"/>
              <a:t>Target Audience </a:t>
            </a:r>
            <a:r>
              <a:rPr lang="en-US"/>
              <a:t>does not factor into matching. Only the juvenile values are indexed in the Material Type Word and Phrase indexes.</a:t>
            </a:r>
          </a:p>
        </p:txBody>
      </p:sp>
      <p:sp>
        <p:nvSpPr>
          <p:cNvPr id="4" name="Slide Number Placeholder 3"/>
          <p:cNvSpPr>
            <a:spLocks noGrp="1"/>
          </p:cNvSpPr>
          <p:nvPr>
            <p:ph type="sldNum" sz="quarter" idx="5"/>
          </p:nvPr>
        </p:nvSpPr>
        <p:spPr/>
        <p:txBody>
          <a:bodyPr/>
          <a:lstStyle/>
          <a:p>
            <a:fld id="{F26CAC15-FAD9-4540-A67E-7396F4A9FCD8}" type="slidenum">
              <a:rPr lang="en-US" smtClean="0"/>
              <a:t>27</a:t>
            </a:fld>
            <a:endParaRPr lang="en-US"/>
          </a:p>
        </p:txBody>
      </p:sp>
    </p:spTree>
    <p:extLst>
      <p:ext uri="{BB962C8B-B14F-4D97-AF65-F5344CB8AC3E}">
        <p14:creationId xmlns:p14="http://schemas.microsoft.com/office/powerpoint/2010/main" val="4165336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008/23, 006/06 Form of Item (Form)  (BKS, CNR, COM, MIX, REC, SCO)</a:t>
            </a:r>
            <a:br>
              <a:rPr lang="en-US" b="1">
                <a:cs typeface="+mn-lt"/>
              </a:rPr>
            </a:br>
            <a:r>
              <a:rPr lang="en-US" b="1"/>
              <a:t>008/29, 006/12 Form of Item (Form) (MAP, VIS)</a:t>
            </a:r>
            <a:endParaRPr lang="en-US"/>
          </a:p>
          <a:p>
            <a:endParaRPr lang="en-US">
              <a:ea typeface="+mj-lt"/>
              <a:cs typeface="Calibri Light" panose="020F0302020204030204"/>
            </a:endParaRPr>
          </a:p>
          <a:p>
            <a:r>
              <a:rPr lang="en-US">
                <a:ea typeface="+mj-lt"/>
                <a:cs typeface="Calibri"/>
              </a:rPr>
              <a:t>Unlike most of the other elements in field 008, </a:t>
            </a:r>
            <a:r>
              <a:rPr lang="en-US" i="1">
                <a:ea typeface="+mj-lt"/>
                <a:cs typeface="Calibri"/>
              </a:rPr>
              <a:t>Form of Item </a:t>
            </a:r>
            <a:r>
              <a:rPr lang="en-US">
                <a:ea typeface="+mj-lt"/>
                <a:cs typeface="Calibri"/>
              </a:rPr>
              <a:t>is either one of two positions depending upon the bibliographic format.  In Books, Continuing Resources, Computer Files, Mixed Materials, Sound Recordings, and Scores, </a:t>
            </a:r>
            <a:r>
              <a:rPr lang="en-US" i="1">
                <a:ea typeface="+mj-lt"/>
                <a:cs typeface="Calibri"/>
              </a:rPr>
              <a:t>Form of Item </a:t>
            </a:r>
            <a:r>
              <a:rPr lang="en-US">
                <a:ea typeface="+mj-lt"/>
                <a:cs typeface="Calibri"/>
              </a:rPr>
              <a:t>is field 008 position 23 (and field 006 position 06).  In Maps and Visual Materials, </a:t>
            </a:r>
            <a:r>
              <a:rPr lang="en-US" i="1">
                <a:ea typeface="+mj-lt"/>
                <a:cs typeface="Calibri"/>
              </a:rPr>
              <a:t>Form of Item </a:t>
            </a:r>
            <a:r>
              <a:rPr lang="en-US">
                <a:ea typeface="+mj-lt"/>
                <a:cs typeface="Calibri"/>
              </a:rPr>
              <a:t>is field 008 position 29 (and field 006 position 12).</a:t>
            </a:r>
          </a:p>
          <a:p>
            <a:endParaRPr lang="en-US">
              <a:ea typeface="+mj-lt"/>
              <a:cs typeface="+mj-lt"/>
            </a:endParaRPr>
          </a:p>
          <a:p>
            <a:pPr defTabSz="931774">
              <a:defRPr/>
            </a:pPr>
            <a:r>
              <a:rPr lang="en-US" i="1"/>
              <a:t>Form</a:t>
            </a:r>
            <a:r>
              <a:rPr lang="en-US"/>
              <a:t> is very important in matching. Among other things, </a:t>
            </a:r>
            <a:r>
              <a:rPr lang="en-US" i="1"/>
              <a:t>Form</a:t>
            </a:r>
            <a:r>
              <a:rPr lang="en-US"/>
              <a:t> helps distinguish different kinds of microforms, large print and Braille from regular print, and online resources from print resources. The </a:t>
            </a:r>
            <a:r>
              <a:rPr lang="en-US" i="1"/>
              <a:t>Form</a:t>
            </a:r>
            <a:r>
              <a:rPr lang="en-US"/>
              <a:t> values are indexed in the Material Type Word and Phrase indexes; additionally, the Microform values are indexed in the Microform Word Index.</a:t>
            </a:r>
            <a:endParaRPr lang="en-US">
              <a:cs typeface="Calibri"/>
            </a:endParaRPr>
          </a:p>
        </p:txBody>
      </p:sp>
      <p:sp>
        <p:nvSpPr>
          <p:cNvPr id="4" name="Slide Number Placeholder 3"/>
          <p:cNvSpPr>
            <a:spLocks noGrp="1"/>
          </p:cNvSpPr>
          <p:nvPr>
            <p:ph type="sldNum" sz="quarter" idx="5"/>
          </p:nvPr>
        </p:nvSpPr>
        <p:spPr/>
        <p:txBody>
          <a:bodyPr/>
          <a:lstStyle/>
          <a:p>
            <a:fld id="{F26CAC15-FAD9-4540-A67E-7396F4A9FCD8}" type="slidenum">
              <a:rPr lang="en-US" smtClean="0"/>
              <a:t>28</a:t>
            </a:fld>
            <a:endParaRPr lang="en-US"/>
          </a:p>
        </p:txBody>
      </p:sp>
    </p:spTree>
    <p:extLst>
      <p:ext uri="{BB962C8B-B14F-4D97-AF65-F5344CB8AC3E}">
        <p14:creationId xmlns:p14="http://schemas.microsoft.com/office/powerpoint/2010/main" val="3023267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j-lt"/>
                <a:cs typeface="+mj-lt"/>
              </a:rPr>
              <a:t>008/28, 006/11 Government Publication (GPub) </a:t>
            </a:r>
          </a:p>
          <a:p>
            <a:endParaRPr lang="en-US">
              <a:ea typeface="+mj-lt"/>
              <a:cs typeface="+mj-lt"/>
            </a:endParaRPr>
          </a:p>
          <a:p>
            <a:r>
              <a:rPr lang="en-US" b="0" i="1">
                <a:solidFill>
                  <a:srgbClr val="333333"/>
                </a:solidFill>
                <a:effectLst/>
                <a:latin typeface="Helvetica" panose="020B0604020202020204" pitchFamily="34" charset="0"/>
              </a:rPr>
              <a:t>Government Publication </a:t>
            </a:r>
            <a:r>
              <a:rPr lang="en-US" b="0" i="0">
                <a:solidFill>
                  <a:srgbClr val="333333"/>
                </a:solidFill>
                <a:effectLst/>
                <a:latin typeface="Helvetica" panose="020B0604020202020204" pitchFamily="34" charset="0"/>
              </a:rPr>
              <a:t>is a one-character code that indicates whether the resource is published or produced by or for an international, national, state, provincial, or local government agency or by a subdivision of such an entity. The code also describes the jurisdictional level of the government agency associated with the resource.</a:t>
            </a:r>
          </a:p>
          <a:p>
            <a:endParaRPr lang="en-US" b="0" i="0">
              <a:solidFill>
                <a:srgbClr val="333333"/>
              </a:solidFill>
              <a:effectLst/>
              <a:latin typeface="Helvetica" panose="020B0604020202020204" pitchFamily="34" charset="0"/>
            </a:endParaRPr>
          </a:p>
          <a:p>
            <a:r>
              <a:rPr lang="en-US">
                <a:cs typeface="Calibri"/>
              </a:rPr>
              <a:t>This element is valid only in the Books, Continuing Resources, Computer Files, Maps, and Visual Materials formats.  Coding is Mandatory and the default is blank.  The element may be edited.  </a:t>
            </a:r>
            <a:r>
              <a:rPr lang="en-US" i="1">
                <a:cs typeface="Calibri"/>
              </a:rPr>
              <a:t>Government Publication </a:t>
            </a:r>
            <a:r>
              <a:rPr lang="en-US">
                <a:cs typeface="Calibri"/>
              </a:rPr>
              <a:t>does not factor into matching.  It is indexed in the Material Type Word and Phrase indexes, under both the general Government Publication Material Type (</a:t>
            </a:r>
            <a:r>
              <a:rPr lang="en-US" err="1">
                <a:cs typeface="Calibri"/>
              </a:rPr>
              <a:t>gpb</a:t>
            </a:r>
            <a:r>
              <a:rPr lang="en-US">
                <a:cs typeface="Calibri"/>
              </a:rPr>
              <a:t>) and one of its four more specific Material Types:  International (</a:t>
            </a:r>
            <a:r>
              <a:rPr lang="en-US" err="1">
                <a:cs typeface="Calibri"/>
              </a:rPr>
              <a:t>igp</a:t>
            </a:r>
            <a:r>
              <a:rPr lang="en-US">
                <a:cs typeface="Calibri"/>
              </a:rPr>
              <a:t>), National (</a:t>
            </a:r>
            <a:r>
              <a:rPr lang="en-US" err="1">
                <a:cs typeface="Calibri"/>
              </a:rPr>
              <a:t>ngp</a:t>
            </a:r>
            <a:r>
              <a:rPr lang="en-US">
                <a:cs typeface="Calibri"/>
              </a:rPr>
              <a:t>), State or Province (</a:t>
            </a:r>
            <a:r>
              <a:rPr lang="en-US" err="1">
                <a:cs typeface="Calibri"/>
              </a:rPr>
              <a:t>sgp</a:t>
            </a:r>
            <a:r>
              <a:rPr lang="en-US">
                <a:cs typeface="Calibri"/>
              </a:rPr>
              <a:t>), or Local (</a:t>
            </a:r>
            <a:r>
              <a:rPr lang="en-US" err="1">
                <a:cs typeface="Calibri"/>
              </a:rPr>
              <a:t>lgp</a:t>
            </a:r>
            <a:r>
              <a:rPr lang="en-US">
                <a:cs typeface="Calibri"/>
              </a:rPr>
              <a:t>).</a:t>
            </a:r>
            <a:endParaRPr lang="en-US"/>
          </a:p>
        </p:txBody>
      </p:sp>
      <p:sp>
        <p:nvSpPr>
          <p:cNvPr id="4" name="Slide Number Placeholder 3"/>
          <p:cNvSpPr>
            <a:spLocks noGrp="1"/>
          </p:cNvSpPr>
          <p:nvPr>
            <p:ph type="sldNum" sz="quarter" idx="5"/>
          </p:nvPr>
        </p:nvSpPr>
        <p:spPr/>
        <p:txBody>
          <a:bodyPr/>
          <a:lstStyle/>
          <a:p>
            <a:fld id="{F26CAC15-FAD9-4540-A67E-7396F4A9FCD8}" type="slidenum">
              <a:rPr lang="en-US" smtClean="0"/>
              <a:t>29</a:t>
            </a:fld>
            <a:endParaRPr lang="en-US"/>
          </a:p>
        </p:txBody>
      </p:sp>
    </p:spTree>
    <p:extLst>
      <p:ext uri="{BB962C8B-B14F-4D97-AF65-F5344CB8AC3E}">
        <p14:creationId xmlns:p14="http://schemas.microsoft.com/office/powerpoint/2010/main" val="57718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CAC15-FAD9-4540-A67E-7396F4A9FCD8}" type="slidenum">
              <a:rPr lang="en-US" smtClean="0"/>
              <a:t>3</a:t>
            </a:fld>
            <a:endParaRPr lang="en-US"/>
          </a:p>
        </p:txBody>
      </p:sp>
    </p:spTree>
    <p:extLst>
      <p:ext uri="{BB962C8B-B14F-4D97-AF65-F5344CB8AC3E}">
        <p14:creationId xmlns:p14="http://schemas.microsoft.com/office/powerpoint/2010/main" val="3591086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j-lt"/>
                <a:cs typeface="+mj-lt"/>
              </a:rPr>
              <a:t>008/29, 006/12 Conference Publication (Conf) </a:t>
            </a:r>
          </a:p>
          <a:p>
            <a:endParaRPr lang="en-US">
              <a:ea typeface="+mj-lt"/>
              <a:cs typeface="+mj-lt"/>
            </a:endParaRPr>
          </a:p>
          <a:p>
            <a:pPr defTabSz="931774">
              <a:defRPr/>
            </a:pPr>
            <a:r>
              <a:rPr lang="en-US" i="1">
                <a:ea typeface="+mj-lt"/>
                <a:cs typeface="+mj-lt"/>
              </a:rPr>
              <a:t>Conference Publication </a:t>
            </a:r>
            <a:r>
              <a:rPr lang="en-US">
                <a:ea typeface="+mj-lt"/>
                <a:cs typeface="+mj-lt"/>
              </a:rPr>
              <a:t>is a one-character code that </a:t>
            </a:r>
            <a:r>
              <a:rPr lang="en-US">
                <a:ea typeface="+mj-lt"/>
                <a:cs typeface="Calibri"/>
              </a:rPr>
              <a:t>i</a:t>
            </a:r>
            <a:r>
              <a:rPr lang="en-US">
                <a:cs typeface="Calibri"/>
              </a:rPr>
              <a:t>ndicates if the resource consists of the proceedings, reports, or summaries of a conference.  It is Optional and is valid only in the Books and Continuing Resources formats.  In the Books format, its default is </a:t>
            </a:r>
            <a:r>
              <a:rPr lang="en-US" i="1">
                <a:cs typeface="Calibri"/>
              </a:rPr>
              <a:t>0</a:t>
            </a:r>
            <a:r>
              <a:rPr lang="en-US">
                <a:cs typeface="Calibri"/>
              </a:rPr>
              <a:t> and in Continuing Resources, the default is a </a:t>
            </a:r>
            <a:r>
              <a:rPr lang="en-US" i="1">
                <a:cs typeface="Calibri"/>
              </a:rPr>
              <a:t>Fill Character</a:t>
            </a:r>
            <a:r>
              <a:rPr lang="en-US">
                <a:cs typeface="Calibri"/>
              </a:rPr>
              <a:t>.  </a:t>
            </a:r>
            <a:r>
              <a:rPr lang="en-US" i="1">
                <a:cs typeface="Calibri"/>
              </a:rPr>
              <a:t>Conference Publication </a:t>
            </a:r>
            <a:r>
              <a:rPr lang="en-US">
                <a:cs typeface="Calibri"/>
              </a:rPr>
              <a:t>does not figure into matching, but it is indexed in the Material Type Word and Phrase Indexes.</a:t>
            </a:r>
            <a:endParaRPr lang="en-US"/>
          </a:p>
        </p:txBody>
      </p:sp>
      <p:sp>
        <p:nvSpPr>
          <p:cNvPr id="4" name="Slide Number Placeholder 3"/>
          <p:cNvSpPr>
            <a:spLocks noGrp="1"/>
          </p:cNvSpPr>
          <p:nvPr>
            <p:ph type="sldNum" sz="quarter" idx="5"/>
          </p:nvPr>
        </p:nvSpPr>
        <p:spPr/>
        <p:txBody>
          <a:bodyPr/>
          <a:lstStyle/>
          <a:p>
            <a:fld id="{F26CAC15-FAD9-4540-A67E-7396F4A9FCD8}" type="slidenum">
              <a:rPr lang="en-US" smtClean="0"/>
              <a:t>30</a:t>
            </a:fld>
            <a:endParaRPr lang="en-US"/>
          </a:p>
        </p:txBody>
      </p:sp>
    </p:spTree>
    <p:extLst>
      <p:ext uri="{BB962C8B-B14F-4D97-AF65-F5344CB8AC3E}">
        <p14:creationId xmlns:p14="http://schemas.microsoft.com/office/powerpoint/2010/main" val="718043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j-lt"/>
                <a:cs typeface="+mj-lt"/>
              </a:rPr>
              <a:t>008/31, 006/14 Index (</a:t>
            </a:r>
            <a:r>
              <a:rPr lang="en-US" err="1">
                <a:ea typeface="+mj-lt"/>
                <a:cs typeface="+mj-lt"/>
              </a:rPr>
              <a:t>Indx</a:t>
            </a:r>
            <a:r>
              <a:rPr lang="en-US">
                <a:ea typeface="+mj-lt"/>
                <a:cs typeface="+mj-lt"/>
              </a:rPr>
              <a:t>)</a:t>
            </a:r>
          </a:p>
          <a:p>
            <a:endParaRPr lang="en-US">
              <a:ea typeface="+mj-lt"/>
              <a:cs typeface="+mj-lt"/>
            </a:endParaRPr>
          </a:p>
          <a:p>
            <a:r>
              <a:rPr lang="en-US"/>
              <a:t>The </a:t>
            </a:r>
            <a:r>
              <a:rPr lang="en-US" i="1"/>
              <a:t>Index</a:t>
            </a:r>
            <a:r>
              <a:rPr lang="en-US"/>
              <a:t> element, valid only in the Books and Maps formats, is an Optional one-character code that indicates if a resource or its accompanying material has an index to its own contents,  In the case of a map, that may include a location index or a gazetteer.  This information is usually derived from the title, statement of responsibility, or a note.  </a:t>
            </a:r>
            <a:r>
              <a:rPr lang="en-US" i="1"/>
              <a:t>Index</a:t>
            </a:r>
            <a:r>
              <a:rPr lang="en-US"/>
              <a:t> may be edited but does not figure into matching.  And in one of the major ironies built into WorldCat, the </a:t>
            </a:r>
            <a:r>
              <a:rPr lang="en-US" i="1"/>
              <a:t>Index</a:t>
            </a:r>
            <a:r>
              <a:rPr lang="en-US"/>
              <a:t> element itself is not indexed. </a:t>
            </a:r>
          </a:p>
        </p:txBody>
      </p:sp>
      <p:sp>
        <p:nvSpPr>
          <p:cNvPr id="4" name="Slide Number Placeholder 3"/>
          <p:cNvSpPr>
            <a:spLocks noGrp="1"/>
          </p:cNvSpPr>
          <p:nvPr>
            <p:ph type="sldNum" sz="quarter" idx="5"/>
          </p:nvPr>
        </p:nvSpPr>
        <p:spPr/>
        <p:txBody>
          <a:bodyPr/>
          <a:lstStyle/>
          <a:p>
            <a:fld id="{F26CAC15-FAD9-4540-A67E-7396F4A9FCD8}" type="slidenum">
              <a:rPr lang="en-US" smtClean="0"/>
              <a:t>31</a:t>
            </a:fld>
            <a:endParaRPr lang="en-US"/>
          </a:p>
        </p:txBody>
      </p:sp>
    </p:spTree>
    <p:extLst>
      <p:ext uri="{BB962C8B-B14F-4D97-AF65-F5344CB8AC3E}">
        <p14:creationId xmlns:p14="http://schemas.microsoft.com/office/powerpoint/2010/main" val="2176595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CAC15-FAD9-4540-A67E-7396F4A9FCD8}" type="slidenum">
              <a:rPr lang="en-US" smtClean="0"/>
              <a:t>32</a:t>
            </a:fld>
            <a:endParaRPr lang="en-US"/>
          </a:p>
        </p:txBody>
      </p:sp>
    </p:spTree>
    <p:extLst>
      <p:ext uri="{BB962C8B-B14F-4D97-AF65-F5344CB8AC3E}">
        <p14:creationId xmlns:p14="http://schemas.microsoft.com/office/powerpoint/2010/main" val="246858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87">
              <a:defRPr/>
            </a:pPr>
            <a:fld id="{F26CAC15-FAD9-4540-A67E-7396F4A9FCD8}" type="slidenum">
              <a:rPr lang="en-US">
                <a:solidFill>
                  <a:prstClr val="black"/>
                </a:solidFill>
                <a:latin typeface="Calibri" panose="020F0502020204030204"/>
              </a:rPr>
              <a:pPr defTabSz="46588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68519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CAC15-FAD9-4540-A67E-7396F4A9FCD8}" type="slidenum">
              <a:rPr lang="en-US" smtClean="0"/>
              <a:t>4</a:t>
            </a:fld>
            <a:endParaRPr lang="en-US"/>
          </a:p>
        </p:txBody>
      </p:sp>
    </p:spTree>
    <p:extLst>
      <p:ext uri="{BB962C8B-B14F-4D97-AF65-F5344CB8AC3E}">
        <p14:creationId xmlns:p14="http://schemas.microsoft.com/office/powerpoint/2010/main" val="95065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CAC15-FAD9-4540-A67E-7396F4A9FCD8}" type="slidenum">
              <a:rPr lang="en-US" smtClean="0"/>
              <a:t>5</a:t>
            </a:fld>
            <a:endParaRPr lang="en-US"/>
          </a:p>
        </p:txBody>
      </p:sp>
    </p:spTree>
    <p:extLst>
      <p:ext uri="{BB962C8B-B14F-4D97-AF65-F5344CB8AC3E}">
        <p14:creationId xmlns:p14="http://schemas.microsoft.com/office/powerpoint/2010/main" val="1051670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CAC15-FAD9-4540-A67E-7396F4A9FCD8}" type="slidenum">
              <a:rPr lang="en-US" smtClean="0"/>
              <a:t>6</a:t>
            </a:fld>
            <a:endParaRPr lang="en-US"/>
          </a:p>
        </p:txBody>
      </p:sp>
    </p:spTree>
    <p:extLst>
      <p:ext uri="{BB962C8B-B14F-4D97-AF65-F5344CB8AC3E}">
        <p14:creationId xmlns:p14="http://schemas.microsoft.com/office/powerpoint/2010/main" val="2153448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CAC15-FAD9-4540-A67E-7396F4A9FCD8}" type="slidenum">
              <a:rPr lang="en-US" smtClean="0"/>
              <a:t>7</a:t>
            </a:fld>
            <a:endParaRPr lang="en-US"/>
          </a:p>
        </p:txBody>
      </p:sp>
    </p:spTree>
    <p:extLst>
      <p:ext uri="{BB962C8B-B14F-4D97-AF65-F5344CB8AC3E}">
        <p14:creationId xmlns:p14="http://schemas.microsoft.com/office/powerpoint/2010/main" val="254485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Today we'll plan to cover all the MARC fixed field elements that are common to either all or most of the bibliographic formats plus some related fields that display as part of the traditional OCLC fixed field.  We'll also cover the 006 field along with the elements that are common to both the 008 and 006 fields, along with the 001 and the 005 fields.  We will not cover elements that are only used in specific bibliographic formats such as the Frequency used only  in Continuing resources or Technique used only in Visual Materials.  We're tentatively planning a session in 2022 that will cover those elements that we do not cover today.  </a:t>
            </a:r>
          </a:p>
        </p:txBody>
      </p:sp>
      <p:sp>
        <p:nvSpPr>
          <p:cNvPr id="4" name="Slide Number Placeholder 3"/>
          <p:cNvSpPr>
            <a:spLocks noGrp="1"/>
          </p:cNvSpPr>
          <p:nvPr>
            <p:ph type="sldNum" sz="quarter" idx="5"/>
          </p:nvPr>
        </p:nvSpPr>
        <p:spPr/>
        <p:txBody>
          <a:bodyPr/>
          <a:lstStyle/>
          <a:p>
            <a:fld id="{F26CAC15-FAD9-4540-A67E-7396F4A9FCD8}" type="slidenum">
              <a:rPr lang="en-US" smtClean="0"/>
              <a:t>8</a:t>
            </a:fld>
            <a:endParaRPr lang="en-US"/>
          </a:p>
        </p:txBody>
      </p:sp>
    </p:spTree>
    <p:extLst>
      <p:ext uri="{BB962C8B-B14F-4D97-AF65-F5344CB8AC3E}">
        <p14:creationId xmlns:p14="http://schemas.microsoft.com/office/powerpoint/2010/main" val="2310240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Leader/05 or Record status is system supplied and cannot be edited.  It can be of interest, but isn't crucial to everyday cataloging needs.  Frankly, I think it is something that seemed important back in the early stages of MARC, but isn't as crucial now.  Since we continue to modify and improve each other's records in </a:t>
            </a:r>
            <a:r>
              <a:rPr lang="en-US" err="1">
                <a:cs typeface="Calibri"/>
              </a:rPr>
              <a:t>WorldCat</a:t>
            </a:r>
            <a:r>
              <a:rPr lang="en-US">
                <a:cs typeface="Calibri"/>
              </a:rPr>
              <a:t>, the majority of records have a value of c for this element.  </a:t>
            </a:r>
          </a:p>
        </p:txBody>
      </p:sp>
      <p:sp>
        <p:nvSpPr>
          <p:cNvPr id="4" name="Slide Number Placeholder 3"/>
          <p:cNvSpPr>
            <a:spLocks noGrp="1"/>
          </p:cNvSpPr>
          <p:nvPr>
            <p:ph type="sldNum" sz="quarter" idx="5"/>
          </p:nvPr>
        </p:nvSpPr>
        <p:spPr/>
        <p:txBody>
          <a:bodyPr/>
          <a:lstStyle/>
          <a:p>
            <a:fld id="{F26CAC15-FAD9-4540-A67E-7396F4A9FCD8}" type="slidenum">
              <a:rPr lang="en-US" smtClean="0"/>
              <a:t>9</a:t>
            </a:fld>
            <a:endParaRPr lang="en-US"/>
          </a:p>
        </p:txBody>
      </p:sp>
    </p:spTree>
    <p:extLst>
      <p:ext uri="{BB962C8B-B14F-4D97-AF65-F5344CB8AC3E}">
        <p14:creationId xmlns:p14="http://schemas.microsoft.com/office/powerpoint/2010/main" val="1999785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1.tif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E9728-66CC-4AEE-BBB3-B00C6146B6C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E6F10D6-4C94-470F-B720-D63226143A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72954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48B2-BF98-4659-99E4-7F0DF55FBD7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335F44-6CC5-4E6A-A752-9DB8AB8198F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47C00-A665-4A0E-9EEE-6217926CC73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8D8211-ED8A-4674-A889-DFB1A2D17E5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8F1D1C8-531E-4404-89E1-DC9400F6EAE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DBB269A0-6128-4BC4-BD90-4798A4D25541}"/>
              </a:ext>
            </a:extLst>
          </p:cNvPr>
          <p:cNvSpPr>
            <a:spLocks noGrp="1"/>
          </p:cNvSpPr>
          <p:nvPr>
            <p:ph type="dt" sz="half" idx="10"/>
          </p:nvPr>
        </p:nvSpPr>
        <p:spPr/>
        <p:txBody>
          <a:bodyPr/>
          <a:lstStyle/>
          <a:p>
            <a:r>
              <a:rPr lang="en-US"/>
              <a:t>October 2021</a:t>
            </a:r>
          </a:p>
        </p:txBody>
      </p:sp>
      <p:sp>
        <p:nvSpPr>
          <p:cNvPr id="14" name="Footer Placeholder 13">
            <a:extLst>
              <a:ext uri="{FF2B5EF4-FFF2-40B4-BE49-F238E27FC236}">
                <a16:creationId xmlns:a16="http://schemas.microsoft.com/office/drawing/2014/main" id="{9131B18F-62D2-4106-9DA5-9B762B5EF01B}"/>
              </a:ext>
            </a:extLst>
          </p:cNvPr>
          <p:cNvSpPr>
            <a:spLocks noGrp="1"/>
          </p:cNvSpPr>
          <p:nvPr>
            <p:ph type="ftr" sz="quarter" idx="11"/>
          </p:nvPr>
        </p:nvSpPr>
        <p:spPr/>
        <p:txBody>
          <a:bodyPr/>
          <a:lstStyle/>
          <a:p>
            <a:r>
              <a:rPr lang="en-US"/>
              <a:t>Virtual AskQC Office Hours: Getting a fix on fixed field elements</a:t>
            </a:r>
          </a:p>
        </p:txBody>
      </p:sp>
      <p:sp>
        <p:nvSpPr>
          <p:cNvPr id="15" name="Slide Number Placeholder 14">
            <a:extLst>
              <a:ext uri="{FF2B5EF4-FFF2-40B4-BE49-F238E27FC236}">
                <a16:creationId xmlns:a16="http://schemas.microsoft.com/office/drawing/2014/main" id="{328572D0-4B18-4603-8173-973DDA8D4443}"/>
              </a:ext>
            </a:extLst>
          </p:cNvPr>
          <p:cNvSpPr>
            <a:spLocks noGrp="1"/>
          </p:cNvSpPr>
          <p:nvPr>
            <p:ph type="sldNum" sz="quarter" idx="12"/>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319976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B4BC-8960-4ABF-B801-491EC44D3712}"/>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DD779010-5F5B-4A55-A7A4-B0BBEECF22BA}"/>
              </a:ext>
            </a:extLst>
          </p:cNvPr>
          <p:cNvSpPr>
            <a:spLocks noGrp="1"/>
          </p:cNvSpPr>
          <p:nvPr>
            <p:ph type="dt" sz="half" idx="10"/>
          </p:nvPr>
        </p:nvSpPr>
        <p:spPr/>
        <p:txBody>
          <a:bodyPr/>
          <a:lstStyle/>
          <a:p>
            <a:r>
              <a:rPr lang="en-US"/>
              <a:t>October 2021</a:t>
            </a:r>
          </a:p>
        </p:txBody>
      </p:sp>
      <p:sp>
        <p:nvSpPr>
          <p:cNvPr id="10" name="Footer Placeholder 9">
            <a:extLst>
              <a:ext uri="{FF2B5EF4-FFF2-40B4-BE49-F238E27FC236}">
                <a16:creationId xmlns:a16="http://schemas.microsoft.com/office/drawing/2014/main" id="{D128FAE6-7FA9-4460-884E-7B49464CB889}"/>
              </a:ext>
            </a:extLst>
          </p:cNvPr>
          <p:cNvSpPr>
            <a:spLocks noGrp="1"/>
          </p:cNvSpPr>
          <p:nvPr>
            <p:ph type="ftr" sz="quarter" idx="11"/>
          </p:nvPr>
        </p:nvSpPr>
        <p:spPr/>
        <p:txBody>
          <a:bodyPr/>
          <a:lstStyle/>
          <a:p>
            <a:r>
              <a:rPr lang="en-US"/>
              <a:t>Virtual AskQC Office Hours: Getting a fix on fixed field elements</a:t>
            </a:r>
          </a:p>
        </p:txBody>
      </p:sp>
      <p:sp>
        <p:nvSpPr>
          <p:cNvPr id="11" name="Slide Number Placeholder 10">
            <a:extLst>
              <a:ext uri="{FF2B5EF4-FFF2-40B4-BE49-F238E27FC236}">
                <a16:creationId xmlns:a16="http://schemas.microsoft.com/office/drawing/2014/main" id="{A70231EC-B681-465A-9F70-458898955DA5}"/>
              </a:ext>
            </a:extLst>
          </p:cNvPr>
          <p:cNvSpPr>
            <a:spLocks noGrp="1"/>
          </p:cNvSpPr>
          <p:nvPr>
            <p:ph type="sldNum" sz="quarter" idx="12"/>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166739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30A39602-8E49-47C4-9B93-32F717C9AAA4}"/>
              </a:ext>
            </a:extLst>
          </p:cNvPr>
          <p:cNvSpPr>
            <a:spLocks noGrp="1"/>
          </p:cNvSpPr>
          <p:nvPr>
            <p:ph type="dt" sz="half" idx="10"/>
          </p:nvPr>
        </p:nvSpPr>
        <p:spPr/>
        <p:txBody>
          <a:bodyPr/>
          <a:lstStyle/>
          <a:p>
            <a:r>
              <a:rPr lang="en-US"/>
              <a:t>October 2021</a:t>
            </a:r>
          </a:p>
        </p:txBody>
      </p:sp>
      <p:sp>
        <p:nvSpPr>
          <p:cNvPr id="9" name="Footer Placeholder 8">
            <a:extLst>
              <a:ext uri="{FF2B5EF4-FFF2-40B4-BE49-F238E27FC236}">
                <a16:creationId xmlns:a16="http://schemas.microsoft.com/office/drawing/2014/main" id="{1881893A-251B-49E2-8F48-144C6CB418B4}"/>
              </a:ext>
            </a:extLst>
          </p:cNvPr>
          <p:cNvSpPr>
            <a:spLocks noGrp="1"/>
          </p:cNvSpPr>
          <p:nvPr>
            <p:ph type="ftr" sz="quarter" idx="11"/>
          </p:nvPr>
        </p:nvSpPr>
        <p:spPr/>
        <p:txBody>
          <a:bodyPr/>
          <a:lstStyle/>
          <a:p>
            <a:r>
              <a:rPr lang="en-US"/>
              <a:t>Virtual AskQC Office Hours: Getting a fix on fixed field elements</a:t>
            </a:r>
          </a:p>
        </p:txBody>
      </p:sp>
      <p:sp>
        <p:nvSpPr>
          <p:cNvPr id="10" name="Slide Number Placeholder 9">
            <a:extLst>
              <a:ext uri="{FF2B5EF4-FFF2-40B4-BE49-F238E27FC236}">
                <a16:creationId xmlns:a16="http://schemas.microsoft.com/office/drawing/2014/main" id="{5E7CDAEB-96C3-4DC0-98BC-D4481141470C}"/>
              </a:ext>
            </a:extLst>
          </p:cNvPr>
          <p:cNvSpPr>
            <a:spLocks noGrp="1"/>
          </p:cNvSpPr>
          <p:nvPr>
            <p:ph type="sldNum" sz="quarter" idx="12"/>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424384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1E877-75A6-4C66-8DA6-CEE2A9F73D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E368C3A-48CA-4DA8-BA43-A0CA5E4338D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53FD19-2CFC-40CB-92B1-6B7A3B7997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Date Placeholder 10">
            <a:extLst>
              <a:ext uri="{FF2B5EF4-FFF2-40B4-BE49-F238E27FC236}">
                <a16:creationId xmlns:a16="http://schemas.microsoft.com/office/drawing/2014/main" id="{A6B94F41-F6FB-4182-922E-E767A9668301}"/>
              </a:ext>
            </a:extLst>
          </p:cNvPr>
          <p:cNvSpPr>
            <a:spLocks noGrp="1"/>
          </p:cNvSpPr>
          <p:nvPr>
            <p:ph type="dt" sz="half" idx="10"/>
          </p:nvPr>
        </p:nvSpPr>
        <p:spPr/>
        <p:txBody>
          <a:bodyPr/>
          <a:lstStyle/>
          <a:p>
            <a:r>
              <a:rPr lang="en-US"/>
              <a:t>October 2021</a:t>
            </a:r>
          </a:p>
        </p:txBody>
      </p:sp>
      <p:sp>
        <p:nvSpPr>
          <p:cNvPr id="12" name="Footer Placeholder 11">
            <a:extLst>
              <a:ext uri="{FF2B5EF4-FFF2-40B4-BE49-F238E27FC236}">
                <a16:creationId xmlns:a16="http://schemas.microsoft.com/office/drawing/2014/main" id="{B59A7A0D-82CF-4722-8278-F9F36439D843}"/>
              </a:ext>
            </a:extLst>
          </p:cNvPr>
          <p:cNvSpPr>
            <a:spLocks noGrp="1"/>
          </p:cNvSpPr>
          <p:nvPr>
            <p:ph type="ftr" sz="quarter" idx="11"/>
          </p:nvPr>
        </p:nvSpPr>
        <p:spPr/>
        <p:txBody>
          <a:bodyPr/>
          <a:lstStyle/>
          <a:p>
            <a:r>
              <a:rPr lang="en-US"/>
              <a:t>Virtual AskQC Office Hours: Getting a fix on fixed field elements</a:t>
            </a:r>
          </a:p>
        </p:txBody>
      </p:sp>
      <p:sp>
        <p:nvSpPr>
          <p:cNvPr id="13" name="Slide Number Placeholder 12">
            <a:extLst>
              <a:ext uri="{FF2B5EF4-FFF2-40B4-BE49-F238E27FC236}">
                <a16:creationId xmlns:a16="http://schemas.microsoft.com/office/drawing/2014/main" id="{20A896AC-67D8-4A20-AC85-07ED0689255C}"/>
              </a:ext>
            </a:extLst>
          </p:cNvPr>
          <p:cNvSpPr>
            <a:spLocks noGrp="1"/>
          </p:cNvSpPr>
          <p:nvPr>
            <p:ph type="sldNum" sz="quarter" idx="12"/>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263806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FD854-26F0-4B7B-8951-337CA272B9F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A40B834-DDD7-4601-AAA0-BBA2A2B7C97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20A0B66-7A6A-480A-A075-8A3B0BE34E3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Date Placeholder 10">
            <a:extLst>
              <a:ext uri="{FF2B5EF4-FFF2-40B4-BE49-F238E27FC236}">
                <a16:creationId xmlns:a16="http://schemas.microsoft.com/office/drawing/2014/main" id="{AEA418C1-6C83-4385-BEC4-726CF580C2D7}"/>
              </a:ext>
            </a:extLst>
          </p:cNvPr>
          <p:cNvSpPr>
            <a:spLocks noGrp="1"/>
          </p:cNvSpPr>
          <p:nvPr>
            <p:ph type="dt" sz="half" idx="10"/>
          </p:nvPr>
        </p:nvSpPr>
        <p:spPr/>
        <p:txBody>
          <a:bodyPr/>
          <a:lstStyle/>
          <a:p>
            <a:r>
              <a:rPr lang="en-US"/>
              <a:t>October 2021</a:t>
            </a:r>
          </a:p>
        </p:txBody>
      </p:sp>
      <p:sp>
        <p:nvSpPr>
          <p:cNvPr id="12" name="Footer Placeholder 11">
            <a:extLst>
              <a:ext uri="{FF2B5EF4-FFF2-40B4-BE49-F238E27FC236}">
                <a16:creationId xmlns:a16="http://schemas.microsoft.com/office/drawing/2014/main" id="{DC1A6B58-0F8C-4FAD-9D8C-2924780B8FA7}"/>
              </a:ext>
            </a:extLst>
          </p:cNvPr>
          <p:cNvSpPr>
            <a:spLocks noGrp="1"/>
          </p:cNvSpPr>
          <p:nvPr>
            <p:ph type="ftr" sz="quarter" idx="11"/>
          </p:nvPr>
        </p:nvSpPr>
        <p:spPr/>
        <p:txBody>
          <a:bodyPr/>
          <a:lstStyle/>
          <a:p>
            <a:r>
              <a:rPr lang="en-US"/>
              <a:t>Virtual AskQC Office Hours: Getting a fix on fixed field elements</a:t>
            </a:r>
          </a:p>
        </p:txBody>
      </p:sp>
      <p:sp>
        <p:nvSpPr>
          <p:cNvPr id="13" name="Slide Number Placeholder 12">
            <a:extLst>
              <a:ext uri="{FF2B5EF4-FFF2-40B4-BE49-F238E27FC236}">
                <a16:creationId xmlns:a16="http://schemas.microsoft.com/office/drawing/2014/main" id="{B38A56F8-329F-4D17-8E92-4E474A170AFC}"/>
              </a:ext>
            </a:extLst>
          </p:cNvPr>
          <p:cNvSpPr>
            <a:spLocks noGrp="1"/>
          </p:cNvSpPr>
          <p:nvPr>
            <p:ph type="sldNum" sz="quarter" idx="12"/>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149315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5683-4A6C-498B-916D-1827E4B753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76E0B1-CA73-4046-A9ED-5696B316A4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4CEA7514-4D6D-44DE-81BA-0412CB67F978}"/>
              </a:ext>
            </a:extLst>
          </p:cNvPr>
          <p:cNvSpPr>
            <a:spLocks noGrp="1"/>
          </p:cNvSpPr>
          <p:nvPr>
            <p:ph type="dt" sz="half" idx="10"/>
          </p:nvPr>
        </p:nvSpPr>
        <p:spPr/>
        <p:txBody>
          <a:bodyPr/>
          <a:lstStyle/>
          <a:p>
            <a:r>
              <a:rPr lang="en-US"/>
              <a:t>October 2021</a:t>
            </a:r>
          </a:p>
        </p:txBody>
      </p:sp>
      <p:sp>
        <p:nvSpPr>
          <p:cNvPr id="14" name="Footer Placeholder 13">
            <a:extLst>
              <a:ext uri="{FF2B5EF4-FFF2-40B4-BE49-F238E27FC236}">
                <a16:creationId xmlns:a16="http://schemas.microsoft.com/office/drawing/2014/main" id="{553199CC-705F-4ED8-993A-57917C69EB8A}"/>
              </a:ext>
            </a:extLst>
          </p:cNvPr>
          <p:cNvSpPr>
            <a:spLocks noGrp="1"/>
          </p:cNvSpPr>
          <p:nvPr>
            <p:ph type="ftr" sz="quarter" idx="11"/>
          </p:nvPr>
        </p:nvSpPr>
        <p:spPr/>
        <p:txBody>
          <a:bodyPr/>
          <a:lstStyle/>
          <a:p>
            <a:r>
              <a:rPr lang="en-US"/>
              <a:t>Virtual AskQC Office Hours: Getting a fix on fixed field elements</a:t>
            </a:r>
          </a:p>
        </p:txBody>
      </p:sp>
      <p:sp>
        <p:nvSpPr>
          <p:cNvPr id="15" name="Slide Number Placeholder 14">
            <a:extLst>
              <a:ext uri="{FF2B5EF4-FFF2-40B4-BE49-F238E27FC236}">
                <a16:creationId xmlns:a16="http://schemas.microsoft.com/office/drawing/2014/main" id="{28258A03-0AB6-408D-B711-E9FC3AE37017}"/>
              </a:ext>
            </a:extLst>
          </p:cNvPr>
          <p:cNvSpPr>
            <a:spLocks noGrp="1"/>
          </p:cNvSpPr>
          <p:nvPr>
            <p:ph type="sldNum" sz="quarter" idx="12"/>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368365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DBA4D-82A1-4CED-9E47-BF468DAE19D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C42C82-AF68-41E4-A9B3-EF46F8C391C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6FF403D1-0A84-48CB-9B85-F2A287F6702D}"/>
              </a:ext>
            </a:extLst>
          </p:cNvPr>
          <p:cNvSpPr>
            <a:spLocks noGrp="1"/>
          </p:cNvSpPr>
          <p:nvPr>
            <p:ph type="dt" sz="half" idx="10"/>
          </p:nvPr>
        </p:nvSpPr>
        <p:spPr/>
        <p:txBody>
          <a:bodyPr/>
          <a:lstStyle/>
          <a:p>
            <a:r>
              <a:rPr lang="en-US"/>
              <a:t>October 2021</a:t>
            </a:r>
          </a:p>
        </p:txBody>
      </p:sp>
      <p:sp>
        <p:nvSpPr>
          <p:cNvPr id="11" name="Footer Placeholder 10">
            <a:extLst>
              <a:ext uri="{FF2B5EF4-FFF2-40B4-BE49-F238E27FC236}">
                <a16:creationId xmlns:a16="http://schemas.microsoft.com/office/drawing/2014/main" id="{3F2ED1CB-DF1A-41A6-B87C-2616EE81B674}"/>
              </a:ext>
            </a:extLst>
          </p:cNvPr>
          <p:cNvSpPr>
            <a:spLocks noGrp="1"/>
          </p:cNvSpPr>
          <p:nvPr>
            <p:ph type="ftr" sz="quarter" idx="11"/>
          </p:nvPr>
        </p:nvSpPr>
        <p:spPr/>
        <p:txBody>
          <a:bodyPr/>
          <a:lstStyle/>
          <a:p>
            <a:r>
              <a:rPr lang="en-US"/>
              <a:t>Virtual AskQC Office Hours: Getting a fix on fixed field elements</a:t>
            </a:r>
          </a:p>
        </p:txBody>
      </p:sp>
      <p:sp>
        <p:nvSpPr>
          <p:cNvPr id="12" name="Slide Number Placeholder 11">
            <a:extLst>
              <a:ext uri="{FF2B5EF4-FFF2-40B4-BE49-F238E27FC236}">
                <a16:creationId xmlns:a16="http://schemas.microsoft.com/office/drawing/2014/main" id="{74497618-4AC5-413F-A9F7-3EB80C8734C8}"/>
              </a:ext>
            </a:extLst>
          </p:cNvPr>
          <p:cNvSpPr>
            <a:spLocks noGrp="1"/>
          </p:cNvSpPr>
          <p:nvPr>
            <p:ph type="sldNum" sz="quarter" idx="12"/>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264694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3D59BA-F4AA-400C-BE11-7B66646E7FCA}"/>
              </a:ext>
            </a:extLst>
          </p:cNvPr>
          <p:cNvSpPr>
            <a:spLocks noGrp="1"/>
          </p:cNvSpPr>
          <p:nvPr>
            <p:ph sz="half" idx="1"/>
          </p:nvPr>
        </p:nvSpPr>
        <p:spPr>
          <a:xfrm>
            <a:off x="222210" y="1198798"/>
            <a:ext cx="4349790" cy="3426989"/>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527F3D61-A022-4A95-BDBB-4871E936F7D4}"/>
              </a:ext>
            </a:extLst>
          </p:cNvPr>
          <p:cNvSpPr>
            <a:spLocks noGrp="1"/>
          </p:cNvSpPr>
          <p:nvPr>
            <p:ph type="dt" sz="half" idx="10"/>
          </p:nvPr>
        </p:nvSpPr>
        <p:spPr/>
        <p:txBody>
          <a:bodyPr/>
          <a:lstStyle/>
          <a:p>
            <a:r>
              <a:rPr lang="en-US"/>
              <a:t>October 2021</a:t>
            </a:r>
          </a:p>
        </p:txBody>
      </p:sp>
      <p:sp>
        <p:nvSpPr>
          <p:cNvPr id="12" name="Footer Placeholder 11">
            <a:extLst>
              <a:ext uri="{FF2B5EF4-FFF2-40B4-BE49-F238E27FC236}">
                <a16:creationId xmlns:a16="http://schemas.microsoft.com/office/drawing/2014/main" id="{6C30DF29-17DA-4137-B679-700398BF94F0}"/>
              </a:ext>
            </a:extLst>
          </p:cNvPr>
          <p:cNvSpPr>
            <a:spLocks noGrp="1"/>
          </p:cNvSpPr>
          <p:nvPr>
            <p:ph type="ftr" sz="quarter" idx="11"/>
          </p:nvPr>
        </p:nvSpPr>
        <p:spPr/>
        <p:txBody>
          <a:bodyPr/>
          <a:lstStyle/>
          <a:p>
            <a:r>
              <a:rPr lang="en-US"/>
              <a:t>Virtual AskQC Office Hours: Getting a fix on fixed field elements</a:t>
            </a:r>
          </a:p>
        </p:txBody>
      </p:sp>
      <p:sp>
        <p:nvSpPr>
          <p:cNvPr id="13" name="Slide Number Placeholder 12">
            <a:extLst>
              <a:ext uri="{FF2B5EF4-FFF2-40B4-BE49-F238E27FC236}">
                <a16:creationId xmlns:a16="http://schemas.microsoft.com/office/drawing/2014/main" id="{F442AC57-CB82-4834-BE8A-2B9A050C8DCA}"/>
              </a:ext>
            </a:extLst>
          </p:cNvPr>
          <p:cNvSpPr>
            <a:spLocks noGrp="1"/>
          </p:cNvSpPr>
          <p:nvPr>
            <p:ph type="sldNum" sz="quarter" idx="12"/>
          </p:nvPr>
        </p:nvSpPr>
        <p:spPr/>
        <p:txBody>
          <a:bodyPr/>
          <a:lstStyle/>
          <a:p>
            <a:fld id="{42AC7B73-7B68-441A-8047-75BA31C9DB5A}" type="slidenum">
              <a:rPr lang="en-US" smtClean="0"/>
              <a:pPr/>
              <a:t>‹#›</a:t>
            </a:fld>
            <a:endParaRPr lang="en-US"/>
          </a:p>
        </p:txBody>
      </p:sp>
      <p:sp>
        <p:nvSpPr>
          <p:cNvPr id="9" name="Title 1">
            <a:extLst>
              <a:ext uri="{FF2B5EF4-FFF2-40B4-BE49-F238E27FC236}">
                <a16:creationId xmlns:a16="http://schemas.microsoft.com/office/drawing/2014/main" id="{0CB560F2-8A4D-48DE-9791-9372E64122DD}"/>
              </a:ext>
            </a:extLst>
          </p:cNvPr>
          <p:cNvSpPr>
            <a:spLocks noGrp="1"/>
          </p:cNvSpPr>
          <p:nvPr>
            <p:ph type="title"/>
          </p:nvPr>
        </p:nvSpPr>
        <p:spPr>
          <a:xfrm>
            <a:off x="225405" y="184455"/>
            <a:ext cx="8689995" cy="994172"/>
          </a:xfrm>
          <a:prstGeom prst="rect">
            <a:avLst/>
          </a:prstGeom>
        </p:spPr>
        <p:txBody>
          <a:bodyPr anchor="ctr"/>
          <a:lstStyle/>
          <a:p>
            <a:r>
              <a:rPr lang="en-US"/>
              <a:t>Click to edit Master title style</a:t>
            </a:r>
          </a:p>
        </p:txBody>
      </p:sp>
      <p:sp>
        <p:nvSpPr>
          <p:cNvPr id="14" name="Content Placeholder 2">
            <a:extLst>
              <a:ext uri="{FF2B5EF4-FFF2-40B4-BE49-F238E27FC236}">
                <a16:creationId xmlns:a16="http://schemas.microsoft.com/office/drawing/2014/main" id="{63CF9E8D-A659-4C52-9FCA-F0C979CA0420}"/>
              </a:ext>
            </a:extLst>
          </p:cNvPr>
          <p:cNvSpPr>
            <a:spLocks noGrp="1"/>
          </p:cNvSpPr>
          <p:nvPr>
            <p:ph sz="half" idx="13"/>
          </p:nvPr>
        </p:nvSpPr>
        <p:spPr>
          <a:xfrm>
            <a:off x="4565610" y="1197862"/>
            <a:ext cx="4349790" cy="3426989"/>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886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9584FD1-0B5E-483A-94C1-003B59367085}"/>
              </a:ext>
            </a:extLst>
          </p:cNvPr>
          <p:cNvSpPr>
            <a:spLocks noGrp="1"/>
          </p:cNvSpPr>
          <p:nvPr>
            <p:ph type="pic" sz="quarter" idx="10"/>
          </p:nvPr>
        </p:nvSpPr>
        <p:spPr>
          <a:xfrm>
            <a:off x="882650" y="716162"/>
            <a:ext cx="2040854" cy="1928816"/>
          </a:xfrm>
        </p:spPr>
        <p:txBody>
          <a:bodyPr/>
          <a:lstStyle>
            <a:lvl1pPr marL="0" indent="0">
              <a:buNone/>
              <a:defRPr/>
            </a:lvl1pPr>
          </a:lstStyle>
          <a:p>
            <a:endParaRPr lang="en-US"/>
          </a:p>
        </p:txBody>
      </p:sp>
      <p:sp>
        <p:nvSpPr>
          <p:cNvPr id="5" name="Rectangle 4">
            <a:extLst>
              <a:ext uri="{FF2B5EF4-FFF2-40B4-BE49-F238E27FC236}">
                <a16:creationId xmlns:a16="http://schemas.microsoft.com/office/drawing/2014/main" id="{5460F76F-5CC9-4860-9808-41F2CC9C34B0}"/>
              </a:ext>
            </a:extLst>
          </p:cNvPr>
          <p:cNvSpPr/>
          <p:nvPr userDrawn="1"/>
        </p:nvSpPr>
        <p:spPr>
          <a:xfrm rot="5400000">
            <a:off x="-524273" y="123805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14">
            <a:extLst>
              <a:ext uri="{FF2B5EF4-FFF2-40B4-BE49-F238E27FC236}">
                <a16:creationId xmlns:a16="http://schemas.microsoft.com/office/drawing/2014/main" id="{12EBEB37-526C-4E30-AF50-A64ED76D85F7}"/>
              </a:ext>
            </a:extLst>
          </p:cNvPr>
          <p:cNvSpPr>
            <a:spLocks noGrp="1"/>
          </p:cNvSpPr>
          <p:nvPr>
            <p:ph type="body" sz="quarter" idx="15" hasCustomPrompt="1"/>
          </p:nvPr>
        </p:nvSpPr>
        <p:spPr>
          <a:xfrm>
            <a:off x="750931" y="713780"/>
            <a:ext cx="161925" cy="1928814"/>
          </a:xfrm>
          <a:prstGeom prst="rect">
            <a:avLst/>
          </a:prstGeom>
          <a:solidFill>
            <a:srgbClr val="007DBA"/>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Text Placeholder 7">
            <a:extLst>
              <a:ext uri="{FF2B5EF4-FFF2-40B4-BE49-F238E27FC236}">
                <a16:creationId xmlns:a16="http://schemas.microsoft.com/office/drawing/2014/main" id="{5081555F-5E4F-49D6-B50B-AA61C77E19DA}"/>
              </a:ext>
            </a:extLst>
          </p:cNvPr>
          <p:cNvSpPr>
            <a:spLocks noGrp="1"/>
          </p:cNvSpPr>
          <p:nvPr>
            <p:ph type="body" sz="quarter" idx="16" hasCustomPrompt="1"/>
          </p:nvPr>
        </p:nvSpPr>
        <p:spPr>
          <a:xfrm>
            <a:off x="3600137" y="713782"/>
            <a:ext cx="4410075" cy="606304"/>
          </a:xfrm>
        </p:spPr>
        <p:txBody>
          <a:bodyPr>
            <a:normAutofit/>
          </a:bodyPr>
          <a:lstStyle>
            <a:lvl1pPr marL="0" indent="0">
              <a:buNone/>
              <a:defRPr sz="3600" b="1">
                <a:solidFill>
                  <a:srgbClr val="236192"/>
                </a:solidFill>
                <a:latin typeface="+mj-lt"/>
              </a:defRPr>
            </a:lvl1pPr>
          </a:lstStyle>
          <a:p>
            <a:pPr lvl="0"/>
            <a:r>
              <a:rPr lang="en-US"/>
              <a:t>Speaker name</a:t>
            </a:r>
          </a:p>
        </p:txBody>
      </p:sp>
      <p:sp>
        <p:nvSpPr>
          <p:cNvPr id="10" name="Text Placeholder 9">
            <a:extLst>
              <a:ext uri="{FF2B5EF4-FFF2-40B4-BE49-F238E27FC236}">
                <a16:creationId xmlns:a16="http://schemas.microsoft.com/office/drawing/2014/main" id="{18064950-5C0A-4B69-8A74-E7AB77DACB07}"/>
              </a:ext>
            </a:extLst>
          </p:cNvPr>
          <p:cNvSpPr>
            <a:spLocks noGrp="1"/>
          </p:cNvSpPr>
          <p:nvPr>
            <p:ph type="body" sz="quarter" idx="17" hasCustomPrompt="1"/>
          </p:nvPr>
        </p:nvSpPr>
        <p:spPr>
          <a:xfrm>
            <a:off x="3600451" y="1443039"/>
            <a:ext cx="4409762" cy="606304"/>
          </a:xfrm>
        </p:spPr>
        <p:txBody>
          <a:bodyPr/>
          <a:lstStyle>
            <a:lvl1pPr marL="0" indent="0">
              <a:buNone/>
              <a:defRPr/>
            </a:lvl1pPr>
          </a:lstStyle>
          <a:p>
            <a:pPr lvl="0"/>
            <a:r>
              <a:rPr lang="en-US"/>
              <a:t>Speaker position/title</a:t>
            </a:r>
          </a:p>
        </p:txBody>
      </p:sp>
      <p:cxnSp>
        <p:nvCxnSpPr>
          <p:cNvPr id="12" name="Straight Connector 11">
            <a:extLst>
              <a:ext uri="{FF2B5EF4-FFF2-40B4-BE49-F238E27FC236}">
                <a16:creationId xmlns:a16="http://schemas.microsoft.com/office/drawing/2014/main" id="{8C615626-7637-4C71-80A5-0CAE4E5B4887}"/>
              </a:ext>
            </a:extLst>
          </p:cNvPr>
          <p:cNvCxnSpPr/>
          <p:nvPr userDrawn="1"/>
        </p:nvCxnSpPr>
        <p:spPr>
          <a:xfrm>
            <a:off x="3600137" y="2170090"/>
            <a:ext cx="5543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18630EC3-7C48-49F0-B12A-007F05628D34}"/>
              </a:ext>
            </a:extLst>
          </p:cNvPr>
          <p:cNvSpPr>
            <a:spLocks noGrp="1"/>
          </p:cNvSpPr>
          <p:nvPr>
            <p:ph type="dt" sz="half" idx="18"/>
          </p:nvPr>
        </p:nvSpPr>
        <p:spPr/>
        <p:txBody>
          <a:bodyPr/>
          <a:lstStyle/>
          <a:p>
            <a:r>
              <a:rPr lang="en-US"/>
              <a:t>October 2021</a:t>
            </a:r>
          </a:p>
        </p:txBody>
      </p:sp>
      <p:sp>
        <p:nvSpPr>
          <p:cNvPr id="3" name="Footer Placeholder 2">
            <a:extLst>
              <a:ext uri="{FF2B5EF4-FFF2-40B4-BE49-F238E27FC236}">
                <a16:creationId xmlns:a16="http://schemas.microsoft.com/office/drawing/2014/main" id="{84C0FF75-8834-4CEF-AE94-A7FD96CF5306}"/>
              </a:ext>
            </a:extLst>
          </p:cNvPr>
          <p:cNvSpPr>
            <a:spLocks noGrp="1"/>
          </p:cNvSpPr>
          <p:nvPr>
            <p:ph type="ftr" sz="quarter" idx="19"/>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BF120B10-6682-4B45-94FC-57CFF3418C43}"/>
              </a:ext>
            </a:extLst>
          </p:cNvPr>
          <p:cNvSpPr>
            <a:spLocks noGrp="1"/>
          </p:cNvSpPr>
          <p:nvPr>
            <p:ph type="sldNum" sz="quarter" idx="20"/>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346689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397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9584FD1-0B5E-483A-94C1-003B59367085}"/>
              </a:ext>
            </a:extLst>
          </p:cNvPr>
          <p:cNvSpPr>
            <a:spLocks noGrp="1"/>
          </p:cNvSpPr>
          <p:nvPr>
            <p:ph type="pic" sz="quarter" idx="10"/>
          </p:nvPr>
        </p:nvSpPr>
        <p:spPr>
          <a:xfrm>
            <a:off x="882650" y="304044"/>
            <a:ext cx="2040854" cy="1928816"/>
          </a:xfrm>
        </p:spPr>
        <p:txBody>
          <a:bodyPr/>
          <a:lstStyle>
            <a:lvl1pPr marL="0" indent="0">
              <a:buNone/>
              <a:defRPr/>
            </a:lvl1pPr>
          </a:lstStyle>
          <a:p>
            <a:endParaRPr lang="en-US"/>
          </a:p>
        </p:txBody>
      </p:sp>
      <p:sp>
        <p:nvSpPr>
          <p:cNvPr id="5" name="Rectangle 4">
            <a:extLst>
              <a:ext uri="{FF2B5EF4-FFF2-40B4-BE49-F238E27FC236}">
                <a16:creationId xmlns:a16="http://schemas.microsoft.com/office/drawing/2014/main" id="{5460F76F-5CC9-4860-9808-41F2CC9C34B0}"/>
              </a:ext>
            </a:extLst>
          </p:cNvPr>
          <p:cNvSpPr/>
          <p:nvPr userDrawn="1"/>
        </p:nvSpPr>
        <p:spPr>
          <a:xfrm rot="5400000">
            <a:off x="-524273" y="825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14">
            <a:extLst>
              <a:ext uri="{FF2B5EF4-FFF2-40B4-BE49-F238E27FC236}">
                <a16:creationId xmlns:a16="http://schemas.microsoft.com/office/drawing/2014/main" id="{12EBEB37-526C-4E30-AF50-A64ED76D85F7}"/>
              </a:ext>
            </a:extLst>
          </p:cNvPr>
          <p:cNvSpPr>
            <a:spLocks noGrp="1"/>
          </p:cNvSpPr>
          <p:nvPr>
            <p:ph type="body" sz="quarter" idx="15" hasCustomPrompt="1"/>
          </p:nvPr>
        </p:nvSpPr>
        <p:spPr>
          <a:xfrm>
            <a:off x="744872" y="301660"/>
            <a:ext cx="161925" cy="1928814"/>
          </a:xfrm>
          <a:prstGeom prst="rect">
            <a:avLst/>
          </a:prstGeom>
          <a:solidFill>
            <a:srgbClr val="007DBA"/>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Text Placeholder 7">
            <a:extLst>
              <a:ext uri="{FF2B5EF4-FFF2-40B4-BE49-F238E27FC236}">
                <a16:creationId xmlns:a16="http://schemas.microsoft.com/office/drawing/2014/main" id="{5081555F-5E4F-49D6-B50B-AA61C77E19DA}"/>
              </a:ext>
            </a:extLst>
          </p:cNvPr>
          <p:cNvSpPr>
            <a:spLocks noGrp="1"/>
          </p:cNvSpPr>
          <p:nvPr>
            <p:ph type="body" sz="quarter" idx="16" hasCustomPrompt="1"/>
          </p:nvPr>
        </p:nvSpPr>
        <p:spPr>
          <a:xfrm>
            <a:off x="3600137" y="301664"/>
            <a:ext cx="5543863" cy="606304"/>
          </a:xfrm>
        </p:spPr>
        <p:txBody>
          <a:bodyPr>
            <a:normAutofit/>
          </a:bodyPr>
          <a:lstStyle>
            <a:lvl1pPr marL="0" indent="0">
              <a:buNone/>
              <a:defRPr sz="3600" b="1">
                <a:solidFill>
                  <a:srgbClr val="236192"/>
                </a:solidFill>
                <a:latin typeface="+mj-lt"/>
              </a:defRPr>
            </a:lvl1pPr>
          </a:lstStyle>
          <a:p>
            <a:pPr lvl="0"/>
            <a:r>
              <a:rPr lang="en-US"/>
              <a:t>Speaker name</a:t>
            </a:r>
          </a:p>
        </p:txBody>
      </p:sp>
      <p:sp>
        <p:nvSpPr>
          <p:cNvPr id="10" name="Text Placeholder 9">
            <a:extLst>
              <a:ext uri="{FF2B5EF4-FFF2-40B4-BE49-F238E27FC236}">
                <a16:creationId xmlns:a16="http://schemas.microsoft.com/office/drawing/2014/main" id="{18064950-5C0A-4B69-8A74-E7AB77DACB07}"/>
              </a:ext>
            </a:extLst>
          </p:cNvPr>
          <p:cNvSpPr>
            <a:spLocks noGrp="1"/>
          </p:cNvSpPr>
          <p:nvPr>
            <p:ph type="body" sz="quarter" idx="17" hasCustomPrompt="1"/>
          </p:nvPr>
        </p:nvSpPr>
        <p:spPr>
          <a:xfrm>
            <a:off x="3600451" y="1030921"/>
            <a:ext cx="5543470" cy="606304"/>
          </a:xfrm>
        </p:spPr>
        <p:txBody>
          <a:bodyPr/>
          <a:lstStyle>
            <a:lvl1pPr marL="0" indent="0">
              <a:buNone/>
              <a:defRPr/>
            </a:lvl1pPr>
          </a:lstStyle>
          <a:p>
            <a:pPr lvl="0"/>
            <a:r>
              <a:rPr lang="en-US"/>
              <a:t>Speaker position/title</a:t>
            </a:r>
          </a:p>
        </p:txBody>
      </p:sp>
      <p:cxnSp>
        <p:nvCxnSpPr>
          <p:cNvPr id="12" name="Straight Connector 11">
            <a:extLst>
              <a:ext uri="{FF2B5EF4-FFF2-40B4-BE49-F238E27FC236}">
                <a16:creationId xmlns:a16="http://schemas.microsoft.com/office/drawing/2014/main" id="{8C615626-7637-4C71-80A5-0CAE4E5B4887}"/>
              </a:ext>
            </a:extLst>
          </p:cNvPr>
          <p:cNvCxnSpPr/>
          <p:nvPr userDrawn="1"/>
        </p:nvCxnSpPr>
        <p:spPr>
          <a:xfrm>
            <a:off x="3600137" y="1757972"/>
            <a:ext cx="5543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5E53AE62-C732-4AC3-9D19-9078A48841FC}"/>
              </a:ext>
            </a:extLst>
          </p:cNvPr>
          <p:cNvSpPr>
            <a:spLocks noGrp="1"/>
          </p:cNvSpPr>
          <p:nvPr>
            <p:ph type="pic" sz="quarter" idx="18"/>
          </p:nvPr>
        </p:nvSpPr>
        <p:spPr>
          <a:xfrm>
            <a:off x="882964" y="2487465"/>
            <a:ext cx="2040854" cy="1928816"/>
          </a:xfrm>
        </p:spPr>
        <p:txBody>
          <a:bodyPr/>
          <a:lstStyle>
            <a:lvl1pPr marL="0" indent="0">
              <a:buNone/>
              <a:defRPr/>
            </a:lvl1pPr>
          </a:lstStyle>
          <a:p>
            <a:endParaRPr lang="en-US"/>
          </a:p>
        </p:txBody>
      </p:sp>
      <p:sp>
        <p:nvSpPr>
          <p:cNvPr id="11" name="Rectangle 10">
            <a:extLst>
              <a:ext uri="{FF2B5EF4-FFF2-40B4-BE49-F238E27FC236}">
                <a16:creationId xmlns:a16="http://schemas.microsoft.com/office/drawing/2014/main" id="{057DA0A2-2A0E-4270-9DB6-9D4A59944E56}"/>
              </a:ext>
            </a:extLst>
          </p:cNvPr>
          <p:cNvSpPr/>
          <p:nvPr userDrawn="1"/>
        </p:nvSpPr>
        <p:spPr>
          <a:xfrm rot="5400000">
            <a:off x="-523959" y="3009357"/>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4">
            <a:extLst>
              <a:ext uri="{FF2B5EF4-FFF2-40B4-BE49-F238E27FC236}">
                <a16:creationId xmlns:a16="http://schemas.microsoft.com/office/drawing/2014/main" id="{4BCFC9BF-B5DA-424E-B98C-2A07F1E514CB}"/>
              </a:ext>
            </a:extLst>
          </p:cNvPr>
          <p:cNvSpPr>
            <a:spLocks noGrp="1"/>
          </p:cNvSpPr>
          <p:nvPr>
            <p:ph type="body" sz="quarter" idx="19" hasCustomPrompt="1"/>
          </p:nvPr>
        </p:nvSpPr>
        <p:spPr>
          <a:xfrm>
            <a:off x="744872" y="2482698"/>
            <a:ext cx="161925" cy="1928814"/>
          </a:xfrm>
          <a:prstGeom prst="rect">
            <a:avLst/>
          </a:prstGeom>
          <a:solidFill>
            <a:srgbClr val="007DBA"/>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4" name="Text Placeholder 7">
            <a:extLst>
              <a:ext uri="{FF2B5EF4-FFF2-40B4-BE49-F238E27FC236}">
                <a16:creationId xmlns:a16="http://schemas.microsoft.com/office/drawing/2014/main" id="{FA73E84B-11E5-4007-B52D-62386BE32767}"/>
              </a:ext>
            </a:extLst>
          </p:cNvPr>
          <p:cNvSpPr>
            <a:spLocks noGrp="1"/>
          </p:cNvSpPr>
          <p:nvPr>
            <p:ph type="body" sz="quarter" idx="20" hasCustomPrompt="1"/>
          </p:nvPr>
        </p:nvSpPr>
        <p:spPr>
          <a:xfrm>
            <a:off x="3600451" y="2485085"/>
            <a:ext cx="5543863" cy="606304"/>
          </a:xfrm>
        </p:spPr>
        <p:txBody>
          <a:bodyPr>
            <a:normAutofit/>
          </a:bodyPr>
          <a:lstStyle>
            <a:lvl1pPr marL="0" indent="0">
              <a:buNone/>
              <a:defRPr sz="3600" b="1">
                <a:solidFill>
                  <a:srgbClr val="236192"/>
                </a:solidFill>
                <a:latin typeface="+mj-lt"/>
              </a:defRPr>
            </a:lvl1pPr>
          </a:lstStyle>
          <a:p>
            <a:pPr lvl="0"/>
            <a:r>
              <a:rPr lang="en-US"/>
              <a:t>Speaker name</a:t>
            </a:r>
          </a:p>
        </p:txBody>
      </p:sp>
      <p:sp>
        <p:nvSpPr>
          <p:cNvPr id="15" name="Text Placeholder 9">
            <a:extLst>
              <a:ext uri="{FF2B5EF4-FFF2-40B4-BE49-F238E27FC236}">
                <a16:creationId xmlns:a16="http://schemas.microsoft.com/office/drawing/2014/main" id="{FABD7F29-C9B7-47CE-8F5E-01EDB3B95E51}"/>
              </a:ext>
            </a:extLst>
          </p:cNvPr>
          <p:cNvSpPr>
            <a:spLocks noGrp="1"/>
          </p:cNvSpPr>
          <p:nvPr>
            <p:ph type="body" sz="quarter" idx="21" hasCustomPrompt="1"/>
          </p:nvPr>
        </p:nvSpPr>
        <p:spPr>
          <a:xfrm>
            <a:off x="3600765" y="3214342"/>
            <a:ext cx="5543470" cy="606304"/>
          </a:xfrm>
        </p:spPr>
        <p:txBody>
          <a:bodyPr/>
          <a:lstStyle>
            <a:lvl1pPr marL="0" indent="0">
              <a:buNone/>
              <a:defRPr/>
            </a:lvl1pPr>
          </a:lstStyle>
          <a:p>
            <a:pPr lvl="0"/>
            <a:r>
              <a:rPr lang="en-US"/>
              <a:t>Speaker position/title</a:t>
            </a:r>
          </a:p>
        </p:txBody>
      </p:sp>
      <p:cxnSp>
        <p:nvCxnSpPr>
          <p:cNvPr id="16" name="Straight Connector 15">
            <a:extLst>
              <a:ext uri="{FF2B5EF4-FFF2-40B4-BE49-F238E27FC236}">
                <a16:creationId xmlns:a16="http://schemas.microsoft.com/office/drawing/2014/main" id="{1DB680C8-DE91-465E-BB7E-228133D10391}"/>
              </a:ext>
            </a:extLst>
          </p:cNvPr>
          <p:cNvCxnSpPr/>
          <p:nvPr userDrawn="1"/>
        </p:nvCxnSpPr>
        <p:spPr>
          <a:xfrm>
            <a:off x="3600451" y="3941393"/>
            <a:ext cx="5543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Date Placeholder 16">
            <a:extLst>
              <a:ext uri="{FF2B5EF4-FFF2-40B4-BE49-F238E27FC236}">
                <a16:creationId xmlns:a16="http://schemas.microsoft.com/office/drawing/2014/main" id="{C2B94056-E8BD-473E-A3A3-059174DD48E6}"/>
              </a:ext>
            </a:extLst>
          </p:cNvPr>
          <p:cNvSpPr>
            <a:spLocks noGrp="1"/>
          </p:cNvSpPr>
          <p:nvPr>
            <p:ph type="dt" sz="half" idx="22"/>
          </p:nvPr>
        </p:nvSpPr>
        <p:spPr/>
        <p:txBody>
          <a:bodyPr/>
          <a:lstStyle/>
          <a:p>
            <a:r>
              <a:rPr lang="en-US"/>
              <a:t>October 2021</a:t>
            </a:r>
          </a:p>
        </p:txBody>
      </p:sp>
      <p:sp>
        <p:nvSpPr>
          <p:cNvPr id="18" name="Footer Placeholder 17">
            <a:extLst>
              <a:ext uri="{FF2B5EF4-FFF2-40B4-BE49-F238E27FC236}">
                <a16:creationId xmlns:a16="http://schemas.microsoft.com/office/drawing/2014/main" id="{BFEC57ED-48CF-4085-AA21-97AE3BC09781}"/>
              </a:ext>
            </a:extLst>
          </p:cNvPr>
          <p:cNvSpPr>
            <a:spLocks noGrp="1"/>
          </p:cNvSpPr>
          <p:nvPr>
            <p:ph type="ftr" sz="quarter" idx="23"/>
          </p:nvPr>
        </p:nvSpPr>
        <p:spPr/>
        <p:txBody>
          <a:bodyPr/>
          <a:lstStyle/>
          <a:p>
            <a:r>
              <a:rPr lang="en-US"/>
              <a:t>Virtual AskQC Office Hours: Getting a fix on fixed field elements</a:t>
            </a:r>
          </a:p>
        </p:txBody>
      </p:sp>
      <p:sp>
        <p:nvSpPr>
          <p:cNvPr id="19" name="Slide Number Placeholder 18">
            <a:extLst>
              <a:ext uri="{FF2B5EF4-FFF2-40B4-BE49-F238E27FC236}">
                <a16:creationId xmlns:a16="http://schemas.microsoft.com/office/drawing/2014/main" id="{F34E3E1A-0CE7-4D6D-B39A-568A5A7F2166}"/>
              </a:ext>
            </a:extLst>
          </p:cNvPr>
          <p:cNvSpPr>
            <a:spLocks noGrp="1"/>
          </p:cNvSpPr>
          <p:nvPr>
            <p:ph type="sldNum" sz="quarter" idx="24"/>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178843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176013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60449" y="221655"/>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86055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77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52850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74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AOH photo layou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Enter title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Picture Placeholder 8">
            <a:extLst>
              <a:ext uri="{FF2B5EF4-FFF2-40B4-BE49-F238E27FC236}">
                <a16:creationId xmlns:a16="http://schemas.microsoft.com/office/drawing/2014/main" id="{2FCBC91D-D2BB-4EA4-9B54-3FD2A3607893}"/>
              </a:ext>
            </a:extLst>
          </p:cNvPr>
          <p:cNvSpPr>
            <a:spLocks noGrp="1"/>
          </p:cNvSpPr>
          <p:nvPr>
            <p:ph type="pic" sz="quarter" idx="10"/>
          </p:nvPr>
        </p:nvSpPr>
        <p:spPr>
          <a:xfrm>
            <a:off x="613289" y="1398748"/>
            <a:ext cx="1052009" cy="1314173"/>
          </a:xfrm>
          <a:prstGeom prst="rect">
            <a:avLst/>
          </a:prstGeom>
        </p:spPr>
        <p:txBody>
          <a:bodyPr vert="horz" anchor="t" anchorCtr="0"/>
          <a:lstStyle>
            <a:lvl1pPr marL="0" indent="0" algn="ctr">
              <a:spcBef>
                <a:spcPts val="0"/>
              </a:spcBef>
              <a:buNone/>
              <a:defRPr sz="10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3" name="Text Placeholder 2">
            <a:extLst>
              <a:ext uri="{FF2B5EF4-FFF2-40B4-BE49-F238E27FC236}">
                <a16:creationId xmlns:a16="http://schemas.microsoft.com/office/drawing/2014/main" id="{6F91EEE5-A998-4255-AA39-CEB28537011A}"/>
              </a:ext>
            </a:extLst>
          </p:cNvPr>
          <p:cNvSpPr>
            <a:spLocks noGrp="1"/>
          </p:cNvSpPr>
          <p:nvPr>
            <p:ph type="body" sz="quarter" idx="20"/>
          </p:nvPr>
        </p:nvSpPr>
        <p:spPr>
          <a:xfrm>
            <a:off x="613289" y="2749211"/>
            <a:ext cx="1052009" cy="520090"/>
          </a:xfrm>
          <a:prstGeom prst="rect">
            <a:avLst/>
          </a:prstGeom>
        </p:spPr>
        <p:txBody>
          <a:bodyPr/>
          <a:lstStyle>
            <a:lvl1pPr marL="0" indent="0" algn="ctr">
              <a:buNone/>
              <a:defRPr sz="1050"/>
            </a:lvl1pPr>
          </a:lstStyle>
          <a:p>
            <a:pPr lvl="0"/>
            <a:endParaRPr lang="en-US"/>
          </a:p>
        </p:txBody>
      </p:sp>
      <p:sp>
        <p:nvSpPr>
          <p:cNvPr id="23" name="Picture Placeholder 8">
            <a:extLst>
              <a:ext uri="{FF2B5EF4-FFF2-40B4-BE49-F238E27FC236}">
                <a16:creationId xmlns:a16="http://schemas.microsoft.com/office/drawing/2014/main" id="{28C84A5C-5345-43B6-8221-818A2055FC32}"/>
              </a:ext>
            </a:extLst>
          </p:cNvPr>
          <p:cNvSpPr>
            <a:spLocks noGrp="1"/>
          </p:cNvSpPr>
          <p:nvPr>
            <p:ph type="pic" sz="quarter" idx="21"/>
          </p:nvPr>
        </p:nvSpPr>
        <p:spPr>
          <a:xfrm>
            <a:off x="1740645" y="1398748"/>
            <a:ext cx="1052009" cy="1314173"/>
          </a:xfrm>
          <a:prstGeom prst="rect">
            <a:avLst/>
          </a:prstGeom>
        </p:spPr>
        <p:txBody>
          <a:bodyPr vert="horz" anchor="t" anchorCtr="0"/>
          <a:lstStyle>
            <a:lvl1pPr marL="0" indent="0" algn="ctr">
              <a:spcBef>
                <a:spcPts val="0"/>
              </a:spcBef>
              <a:buNone/>
              <a:defRPr sz="10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24" name="Text Placeholder 2">
            <a:extLst>
              <a:ext uri="{FF2B5EF4-FFF2-40B4-BE49-F238E27FC236}">
                <a16:creationId xmlns:a16="http://schemas.microsoft.com/office/drawing/2014/main" id="{779C82B5-0C16-4B79-8A60-75C8CDB62A4D}"/>
              </a:ext>
            </a:extLst>
          </p:cNvPr>
          <p:cNvSpPr>
            <a:spLocks noGrp="1"/>
          </p:cNvSpPr>
          <p:nvPr>
            <p:ph type="body" sz="quarter" idx="22"/>
          </p:nvPr>
        </p:nvSpPr>
        <p:spPr>
          <a:xfrm>
            <a:off x="1740645" y="2749211"/>
            <a:ext cx="1052009" cy="520090"/>
          </a:xfrm>
          <a:prstGeom prst="rect">
            <a:avLst/>
          </a:prstGeom>
        </p:spPr>
        <p:txBody>
          <a:bodyPr/>
          <a:lstStyle>
            <a:lvl1pPr marL="0" indent="0" algn="ctr">
              <a:buNone/>
              <a:defRPr sz="1050"/>
            </a:lvl1pPr>
          </a:lstStyle>
          <a:p>
            <a:pPr lvl="0"/>
            <a:endParaRPr lang="en-US"/>
          </a:p>
        </p:txBody>
      </p:sp>
      <p:sp>
        <p:nvSpPr>
          <p:cNvPr id="25" name="Picture Placeholder 8">
            <a:extLst>
              <a:ext uri="{FF2B5EF4-FFF2-40B4-BE49-F238E27FC236}">
                <a16:creationId xmlns:a16="http://schemas.microsoft.com/office/drawing/2014/main" id="{4C3214B7-0A29-412A-AC4A-C7A3A981486B}"/>
              </a:ext>
            </a:extLst>
          </p:cNvPr>
          <p:cNvSpPr>
            <a:spLocks noGrp="1"/>
          </p:cNvSpPr>
          <p:nvPr>
            <p:ph type="pic" sz="quarter" idx="23"/>
          </p:nvPr>
        </p:nvSpPr>
        <p:spPr>
          <a:xfrm>
            <a:off x="2868001" y="1398748"/>
            <a:ext cx="1052009" cy="1314173"/>
          </a:xfrm>
          <a:prstGeom prst="rect">
            <a:avLst/>
          </a:prstGeom>
        </p:spPr>
        <p:txBody>
          <a:bodyPr vert="horz" anchor="t" anchorCtr="0"/>
          <a:lstStyle>
            <a:lvl1pPr marL="0" indent="0" algn="ctr">
              <a:spcBef>
                <a:spcPts val="0"/>
              </a:spcBef>
              <a:buNone/>
              <a:defRPr sz="10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26" name="Text Placeholder 2">
            <a:extLst>
              <a:ext uri="{FF2B5EF4-FFF2-40B4-BE49-F238E27FC236}">
                <a16:creationId xmlns:a16="http://schemas.microsoft.com/office/drawing/2014/main" id="{231E8162-FB0D-48A6-9A66-98FDD4150CB5}"/>
              </a:ext>
            </a:extLst>
          </p:cNvPr>
          <p:cNvSpPr>
            <a:spLocks noGrp="1"/>
          </p:cNvSpPr>
          <p:nvPr>
            <p:ph type="body" sz="quarter" idx="24"/>
          </p:nvPr>
        </p:nvSpPr>
        <p:spPr>
          <a:xfrm>
            <a:off x="2868001" y="2749211"/>
            <a:ext cx="1052009" cy="520090"/>
          </a:xfrm>
          <a:prstGeom prst="rect">
            <a:avLst/>
          </a:prstGeom>
        </p:spPr>
        <p:txBody>
          <a:bodyPr/>
          <a:lstStyle>
            <a:lvl1pPr marL="0" indent="0" algn="ctr">
              <a:buNone/>
              <a:defRPr sz="1050"/>
            </a:lvl1pPr>
          </a:lstStyle>
          <a:p>
            <a:pPr lvl="0"/>
            <a:endParaRPr lang="en-US"/>
          </a:p>
        </p:txBody>
      </p:sp>
      <p:sp>
        <p:nvSpPr>
          <p:cNvPr id="31" name="Picture Placeholder 8">
            <a:extLst>
              <a:ext uri="{FF2B5EF4-FFF2-40B4-BE49-F238E27FC236}">
                <a16:creationId xmlns:a16="http://schemas.microsoft.com/office/drawing/2014/main" id="{64D71B9A-AB07-4C44-A8F8-F031138A3D68}"/>
              </a:ext>
            </a:extLst>
          </p:cNvPr>
          <p:cNvSpPr>
            <a:spLocks noGrp="1"/>
          </p:cNvSpPr>
          <p:nvPr>
            <p:ph type="pic" sz="quarter" idx="25"/>
          </p:nvPr>
        </p:nvSpPr>
        <p:spPr>
          <a:xfrm>
            <a:off x="3995357" y="1398748"/>
            <a:ext cx="1052009" cy="1314173"/>
          </a:xfrm>
          <a:prstGeom prst="rect">
            <a:avLst/>
          </a:prstGeom>
        </p:spPr>
        <p:txBody>
          <a:bodyPr vert="horz" anchor="t" anchorCtr="0"/>
          <a:lstStyle>
            <a:lvl1pPr marL="0" indent="0" algn="ctr">
              <a:spcBef>
                <a:spcPts val="0"/>
              </a:spcBef>
              <a:buNone/>
              <a:defRPr sz="10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32" name="Text Placeholder 2">
            <a:extLst>
              <a:ext uri="{FF2B5EF4-FFF2-40B4-BE49-F238E27FC236}">
                <a16:creationId xmlns:a16="http://schemas.microsoft.com/office/drawing/2014/main" id="{C4C450FE-DE7E-406C-BDA8-EC0D24F52E68}"/>
              </a:ext>
            </a:extLst>
          </p:cNvPr>
          <p:cNvSpPr>
            <a:spLocks noGrp="1"/>
          </p:cNvSpPr>
          <p:nvPr>
            <p:ph type="body" sz="quarter" idx="26"/>
          </p:nvPr>
        </p:nvSpPr>
        <p:spPr>
          <a:xfrm>
            <a:off x="3995357" y="2749211"/>
            <a:ext cx="1052009" cy="520090"/>
          </a:xfrm>
          <a:prstGeom prst="rect">
            <a:avLst/>
          </a:prstGeom>
        </p:spPr>
        <p:txBody>
          <a:bodyPr/>
          <a:lstStyle>
            <a:lvl1pPr marL="0" indent="0" algn="ctr">
              <a:buNone/>
              <a:defRPr sz="1050"/>
            </a:lvl1pPr>
          </a:lstStyle>
          <a:p>
            <a:pPr lvl="0"/>
            <a:endParaRPr lang="en-US"/>
          </a:p>
        </p:txBody>
      </p:sp>
      <p:sp>
        <p:nvSpPr>
          <p:cNvPr id="33" name="Picture Placeholder 8">
            <a:extLst>
              <a:ext uri="{FF2B5EF4-FFF2-40B4-BE49-F238E27FC236}">
                <a16:creationId xmlns:a16="http://schemas.microsoft.com/office/drawing/2014/main" id="{A0C137D8-B12C-423E-AF39-D588096FF19D}"/>
              </a:ext>
            </a:extLst>
          </p:cNvPr>
          <p:cNvSpPr>
            <a:spLocks noGrp="1"/>
          </p:cNvSpPr>
          <p:nvPr>
            <p:ph type="pic" sz="quarter" idx="27"/>
          </p:nvPr>
        </p:nvSpPr>
        <p:spPr>
          <a:xfrm>
            <a:off x="5122713" y="1398748"/>
            <a:ext cx="1052009" cy="1314173"/>
          </a:xfrm>
          <a:prstGeom prst="rect">
            <a:avLst/>
          </a:prstGeom>
        </p:spPr>
        <p:txBody>
          <a:bodyPr vert="horz" anchor="t" anchorCtr="0"/>
          <a:lstStyle>
            <a:lvl1pPr marL="0" indent="0" algn="ctr">
              <a:spcBef>
                <a:spcPts val="0"/>
              </a:spcBef>
              <a:buNone/>
              <a:defRPr sz="10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34" name="Text Placeholder 2">
            <a:extLst>
              <a:ext uri="{FF2B5EF4-FFF2-40B4-BE49-F238E27FC236}">
                <a16:creationId xmlns:a16="http://schemas.microsoft.com/office/drawing/2014/main" id="{9976265C-318D-4C45-89E5-684D3C0135DE}"/>
              </a:ext>
            </a:extLst>
          </p:cNvPr>
          <p:cNvSpPr>
            <a:spLocks noGrp="1"/>
          </p:cNvSpPr>
          <p:nvPr>
            <p:ph type="body" sz="quarter" idx="28"/>
          </p:nvPr>
        </p:nvSpPr>
        <p:spPr>
          <a:xfrm>
            <a:off x="5122713" y="2749211"/>
            <a:ext cx="1052009" cy="520090"/>
          </a:xfrm>
          <a:prstGeom prst="rect">
            <a:avLst/>
          </a:prstGeom>
        </p:spPr>
        <p:txBody>
          <a:bodyPr/>
          <a:lstStyle>
            <a:lvl1pPr marL="0" indent="0" algn="ctr">
              <a:buNone/>
              <a:defRPr sz="1050"/>
            </a:lvl1pPr>
          </a:lstStyle>
          <a:p>
            <a:pPr lvl="0"/>
            <a:endParaRPr lang="en-US"/>
          </a:p>
        </p:txBody>
      </p:sp>
      <p:sp>
        <p:nvSpPr>
          <p:cNvPr id="35" name="Picture Placeholder 8">
            <a:extLst>
              <a:ext uri="{FF2B5EF4-FFF2-40B4-BE49-F238E27FC236}">
                <a16:creationId xmlns:a16="http://schemas.microsoft.com/office/drawing/2014/main" id="{C134DB05-0387-4099-95CA-AF5D3A961BD8}"/>
              </a:ext>
            </a:extLst>
          </p:cNvPr>
          <p:cNvSpPr>
            <a:spLocks noGrp="1"/>
          </p:cNvSpPr>
          <p:nvPr>
            <p:ph type="pic" sz="quarter" idx="29"/>
          </p:nvPr>
        </p:nvSpPr>
        <p:spPr>
          <a:xfrm>
            <a:off x="6250069" y="1398748"/>
            <a:ext cx="1052009" cy="1314173"/>
          </a:xfrm>
          <a:prstGeom prst="rect">
            <a:avLst/>
          </a:prstGeom>
        </p:spPr>
        <p:txBody>
          <a:bodyPr vert="horz" anchor="t" anchorCtr="0"/>
          <a:lstStyle>
            <a:lvl1pPr marL="0" indent="0" algn="ctr">
              <a:spcBef>
                <a:spcPts val="0"/>
              </a:spcBef>
              <a:buNone/>
              <a:defRPr sz="10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36" name="Text Placeholder 2">
            <a:extLst>
              <a:ext uri="{FF2B5EF4-FFF2-40B4-BE49-F238E27FC236}">
                <a16:creationId xmlns:a16="http://schemas.microsoft.com/office/drawing/2014/main" id="{6AD8599F-11E8-4C38-92DF-331FED072DC3}"/>
              </a:ext>
            </a:extLst>
          </p:cNvPr>
          <p:cNvSpPr>
            <a:spLocks noGrp="1"/>
          </p:cNvSpPr>
          <p:nvPr>
            <p:ph type="body" sz="quarter" idx="30"/>
          </p:nvPr>
        </p:nvSpPr>
        <p:spPr>
          <a:xfrm>
            <a:off x="6250069" y="2749211"/>
            <a:ext cx="1052009" cy="520090"/>
          </a:xfrm>
          <a:prstGeom prst="rect">
            <a:avLst/>
          </a:prstGeom>
        </p:spPr>
        <p:txBody>
          <a:bodyPr/>
          <a:lstStyle>
            <a:lvl1pPr marL="0" indent="0" algn="ctr">
              <a:buNone/>
              <a:defRPr sz="1050"/>
            </a:lvl1pPr>
          </a:lstStyle>
          <a:p>
            <a:pPr lvl="0"/>
            <a:endParaRPr lang="en-US"/>
          </a:p>
        </p:txBody>
      </p:sp>
      <p:sp>
        <p:nvSpPr>
          <p:cNvPr id="37" name="Picture Placeholder 8">
            <a:extLst>
              <a:ext uri="{FF2B5EF4-FFF2-40B4-BE49-F238E27FC236}">
                <a16:creationId xmlns:a16="http://schemas.microsoft.com/office/drawing/2014/main" id="{B3751B2A-6477-4291-B19C-31020A2BF703}"/>
              </a:ext>
            </a:extLst>
          </p:cNvPr>
          <p:cNvSpPr>
            <a:spLocks noGrp="1"/>
          </p:cNvSpPr>
          <p:nvPr>
            <p:ph type="pic" sz="quarter" idx="31"/>
          </p:nvPr>
        </p:nvSpPr>
        <p:spPr>
          <a:xfrm>
            <a:off x="7377425" y="1398748"/>
            <a:ext cx="1052009" cy="1314173"/>
          </a:xfrm>
          <a:prstGeom prst="rect">
            <a:avLst/>
          </a:prstGeom>
        </p:spPr>
        <p:txBody>
          <a:bodyPr vert="horz" anchor="t" anchorCtr="0"/>
          <a:lstStyle>
            <a:lvl1pPr marL="0" indent="0" algn="ctr">
              <a:spcBef>
                <a:spcPts val="0"/>
              </a:spcBef>
              <a:buNone/>
              <a:defRPr sz="10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38" name="Text Placeholder 2">
            <a:extLst>
              <a:ext uri="{FF2B5EF4-FFF2-40B4-BE49-F238E27FC236}">
                <a16:creationId xmlns:a16="http://schemas.microsoft.com/office/drawing/2014/main" id="{5D69F429-98E1-4C04-83BF-4A98B9656CEB}"/>
              </a:ext>
            </a:extLst>
          </p:cNvPr>
          <p:cNvSpPr>
            <a:spLocks noGrp="1"/>
          </p:cNvSpPr>
          <p:nvPr>
            <p:ph type="body" sz="quarter" idx="32"/>
          </p:nvPr>
        </p:nvSpPr>
        <p:spPr>
          <a:xfrm>
            <a:off x="7377425" y="2749211"/>
            <a:ext cx="1052009" cy="520090"/>
          </a:xfrm>
          <a:prstGeom prst="rect">
            <a:avLst/>
          </a:prstGeom>
        </p:spPr>
        <p:txBody>
          <a:bodyPr/>
          <a:lstStyle>
            <a:lvl1pPr marL="0" indent="0" algn="ctr">
              <a:buNone/>
              <a:defRPr sz="1050"/>
            </a:lvl1pPr>
          </a:lstStyle>
          <a:p>
            <a:pPr lvl="0"/>
            <a:endParaRPr lang="en-US"/>
          </a:p>
        </p:txBody>
      </p:sp>
    </p:spTree>
    <p:extLst>
      <p:ext uri="{BB962C8B-B14F-4D97-AF65-F5344CB8AC3E}">
        <p14:creationId xmlns:p14="http://schemas.microsoft.com/office/powerpoint/2010/main" val="282211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1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48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91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spTree>
    <p:extLst>
      <p:ext uri="{BB962C8B-B14F-4D97-AF65-F5344CB8AC3E}">
        <p14:creationId xmlns:p14="http://schemas.microsoft.com/office/powerpoint/2010/main" val="16834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0" name="Picture Placeholder 3">
            <a:extLst>
              <a:ext uri="{FF2B5EF4-FFF2-40B4-BE49-F238E27FC236}">
                <a16:creationId xmlns:a16="http://schemas.microsoft.com/office/drawing/2014/main" id="{FE0F31B8-C2B8-4031-9270-8ECB33911879}"/>
              </a:ext>
            </a:extLst>
          </p:cNvPr>
          <p:cNvSpPr>
            <a:spLocks noGrp="1"/>
          </p:cNvSpPr>
          <p:nvPr>
            <p:ph type="pic" sz="quarter" idx="13"/>
          </p:nvPr>
        </p:nvSpPr>
        <p:spPr>
          <a:xfrm>
            <a:off x="353812" y="1542022"/>
            <a:ext cx="1024228" cy="1316743"/>
          </a:xfrm>
        </p:spPr>
        <p:txBody>
          <a:bodyPr/>
          <a:lstStyle>
            <a:lvl1pPr marL="0" indent="0">
              <a:buNone/>
              <a:defRPr/>
            </a:lvl1pPr>
          </a:lstStyle>
          <a:p>
            <a:endParaRPr lang="en-US"/>
          </a:p>
        </p:txBody>
      </p:sp>
      <p:sp>
        <p:nvSpPr>
          <p:cNvPr id="31" name="Text Placeholder 5">
            <a:extLst>
              <a:ext uri="{FF2B5EF4-FFF2-40B4-BE49-F238E27FC236}">
                <a16:creationId xmlns:a16="http://schemas.microsoft.com/office/drawing/2014/main" id="{65CE98FF-756C-4D0F-BB24-A0560A340B04}"/>
              </a:ext>
            </a:extLst>
          </p:cNvPr>
          <p:cNvSpPr>
            <a:spLocks noGrp="1"/>
          </p:cNvSpPr>
          <p:nvPr>
            <p:ph type="body" sz="quarter" idx="14" hasCustomPrompt="1"/>
          </p:nvPr>
        </p:nvSpPr>
        <p:spPr>
          <a:xfrm>
            <a:off x="1436071" y="1827996"/>
            <a:ext cx="1594041" cy="245391"/>
          </a:xfrm>
        </p:spPr>
        <p:txBody>
          <a:bodyPr tIns="0" bIns="0" anchor="b">
            <a:normAutofit/>
          </a:bodyPr>
          <a:lstStyle>
            <a:lvl1pPr marL="0" indent="0" algn="ctr">
              <a:buFont typeface="Arial" panose="020B0604020202020204" pitchFamily="34" charset="0"/>
              <a:buNone/>
              <a:defRPr sz="1400" b="1"/>
            </a:lvl1pPr>
            <a:lvl2pPr marL="342900" indent="0">
              <a:buNone/>
              <a:defRPr/>
            </a:lvl2pPr>
          </a:lstStyle>
          <a:p>
            <a:pPr lvl="0"/>
            <a:r>
              <a:rPr lang="en-US" sz="1200"/>
              <a:t>Name</a:t>
            </a:r>
            <a:endParaRPr lang="en-US"/>
          </a:p>
        </p:txBody>
      </p:sp>
      <p:sp>
        <p:nvSpPr>
          <p:cNvPr id="32" name="Text Placeholder 7">
            <a:extLst>
              <a:ext uri="{FF2B5EF4-FFF2-40B4-BE49-F238E27FC236}">
                <a16:creationId xmlns:a16="http://schemas.microsoft.com/office/drawing/2014/main" id="{958B7983-84F0-47DA-A711-8156BA5A52D6}"/>
              </a:ext>
            </a:extLst>
          </p:cNvPr>
          <p:cNvSpPr>
            <a:spLocks noGrp="1"/>
          </p:cNvSpPr>
          <p:nvPr>
            <p:ph type="body" sz="quarter" idx="15" hasCustomPrompt="1"/>
          </p:nvPr>
        </p:nvSpPr>
        <p:spPr>
          <a:xfrm>
            <a:off x="1436072" y="2085812"/>
            <a:ext cx="1594039" cy="340829"/>
          </a:xfrm>
        </p:spPr>
        <p:txBody>
          <a:bodyPr tIns="45720" bIns="0" anchor="t">
            <a:normAutofit/>
          </a:bodyPr>
          <a:lstStyle>
            <a:lvl1pPr marL="0" indent="0" algn="ctr">
              <a:buNone/>
              <a:defRPr sz="1000"/>
            </a:lvl1pPr>
          </a:lstStyle>
          <a:p>
            <a:pPr lvl="0"/>
            <a:r>
              <a:rPr lang="en-US" sz="800"/>
              <a:t>Title</a:t>
            </a:r>
            <a:endParaRPr lang="en-US"/>
          </a:p>
        </p:txBody>
      </p:sp>
      <p:sp>
        <p:nvSpPr>
          <p:cNvPr id="33" name="Picture Placeholder 3">
            <a:extLst>
              <a:ext uri="{FF2B5EF4-FFF2-40B4-BE49-F238E27FC236}">
                <a16:creationId xmlns:a16="http://schemas.microsoft.com/office/drawing/2014/main" id="{24192ACE-E662-4279-B7AD-6C28CAEF14BB}"/>
              </a:ext>
            </a:extLst>
          </p:cNvPr>
          <p:cNvSpPr>
            <a:spLocks noGrp="1"/>
          </p:cNvSpPr>
          <p:nvPr>
            <p:ph type="pic" sz="quarter" idx="16"/>
          </p:nvPr>
        </p:nvSpPr>
        <p:spPr>
          <a:xfrm>
            <a:off x="353811" y="3071156"/>
            <a:ext cx="1024228" cy="1316743"/>
          </a:xfrm>
        </p:spPr>
        <p:txBody>
          <a:bodyPr/>
          <a:lstStyle>
            <a:lvl1pPr marL="0" indent="0">
              <a:buNone/>
              <a:defRPr/>
            </a:lvl1pPr>
          </a:lstStyle>
          <a:p>
            <a:endParaRPr lang="en-US"/>
          </a:p>
        </p:txBody>
      </p:sp>
      <p:sp>
        <p:nvSpPr>
          <p:cNvPr id="34" name="Text Placeholder 5">
            <a:extLst>
              <a:ext uri="{FF2B5EF4-FFF2-40B4-BE49-F238E27FC236}">
                <a16:creationId xmlns:a16="http://schemas.microsoft.com/office/drawing/2014/main" id="{5A6E6493-B4C6-4DA6-94B7-20014465B377}"/>
              </a:ext>
            </a:extLst>
          </p:cNvPr>
          <p:cNvSpPr>
            <a:spLocks noGrp="1"/>
          </p:cNvSpPr>
          <p:nvPr>
            <p:ph type="body" sz="quarter" idx="17" hasCustomPrompt="1"/>
          </p:nvPr>
        </p:nvSpPr>
        <p:spPr>
          <a:xfrm>
            <a:off x="1436070" y="3363569"/>
            <a:ext cx="1594041" cy="245391"/>
          </a:xfrm>
        </p:spPr>
        <p:txBody>
          <a:bodyPr tIns="0" bIns="0" anchor="b">
            <a:normAutofit/>
          </a:bodyPr>
          <a:lstStyle>
            <a:lvl1pPr marL="0" indent="0" algn="ctr">
              <a:buFont typeface="Arial" panose="020B0604020202020204" pitchFamily="34" charset="0"/>
              <a:buNone/>
              <a:defRPr sz="1400" b="1"/>
            </a:lvl1pPr>
            <a:lvl2pPr marL="342900" indent="0">
              <a:buNone/>
              <a:defRPr/>
            </a:lvl2pPr>
          </a:lstStyle>
          <a:p>
            <a:pPr lvl="0"/>
            <a:r>
              <a:rPr lang="en-US" sz="1200"/>
              <a:t>Name</a:t>
            </a:r>
            <a:endParaRPr lang="en-US"/>
          </a:p>
        </p:txBody>
      </p:sp>
      <p:sp>
        <p:nvSpPr>
          <p:cNvPr id="35" name="Text Placeholder 7">
            <a:extLst>
              <a:ext uri="{FF2B5EF4-FFF2-40B4-BE49-F238E27FC236}">
                <a16:creationId xmlns:a16="http://schemas.microsoft.com/office/drawing/2014/main" id="{4C4E6C94-8005-48CE-BC2D-97160D36F689}"/>
              </a:ext>
            </a:extLst>
          </p:cNvPr>
          <p:cNvSpPr>
            <a:spLocks noGrp="1"/>
          </p:cNvSpPr>
          <p:nvPr>
            <p:ph type="body" sz="quarter" idx="18" hasCustomPrompt="1"/>
          </p:nvPr>
        </p:nvSpPr>
        <p:spPr>
          <a:xfrm>
            <a:off x="1436071" y="3614946"/>
            <a:ext cx="1594039" cy="340829"/>
          </a:xfrm>
        </p:spPr>
        <p:txBody>
          <a:bodyPr tIns="45720" bIns="0" anchor="t">
            <a:normAutofit/>
          </a:bodyPr>
          <a:lstStyle>
            <a:lvl1pPr marL="0" indent="0" algn="ctr">
              <a:buNone/>
              <a:defRPr sz="1000"/>
            </a:lvl1pPr>
          </a:lstStyle>
          <a:p>
            <a:pPr lvl="0"/>
            <a:r>
              <a:rPr lang="en-US" sz="800"/>
              <a:t>Title</a:t>
            </a:r>
            <a:endParaRPr lang="en-US"/>
          </a:p>
        </p:txBody>
      </p:sp>
      <p:sp>
        <p:nvSpPr>
          <p:cNvPr id="42" name="Picture Placeholder 3">
            <a:extLst>
              <a:ext uri="{FF2B5EF4-FFF2-40B4-BE49-F238E27FC236}">
                <a16:creationId xmlns:a16="http://schemas.microsoft.com/office/drawing/2014/main" id="{0A6E9896-72A1-4A67-A7FC-9FB5E37DA798}"/>
              </a:ext>
            </a:extLst>
          </p:cNvPr>
          <p:cNvSpPr>
            <a:spLocks noGrp="1"/>
          </p:cNvSpPr>
          <p:nvPr>
            <p:ph type="pic" sz="quarter" idx="22"/>
          </p:nvPr>
        </p:nvSpPr>
        <p:spPr>
          <a:xfrm>
            <a:off x="3268731" y="1542022"/>
            <a:ext cx="1024228" cy="1316743"/>
          </a:xfrm>
        </p:spPr>
        <p:txBody>
          <a:bodyPr/>
          <a:lstStyle>
            <a:lvl1pPr marL="0" indent="0">
              <a:buNone/>
              <a:defRPr/>
            </a:lvl1pPr>
          </a:lstStyle>
          <a:p>
            <a:endParaRPr lang="en-US"/>
          </a:p>
        </p:txBody>
      </p:sp>
      <p:sp>
        <p:nvSpPr>
          <p:cNvPr id="43" name="Text Placeholder 5">
            <a:extLst>
              <a:ext uri="{FF2B5EF4-FFF2-40B4-BE49-F238E27FC236}">
                <a16:creationId xmlns:a16="http://schemas.microsoft.com/office/drawing/2014/main" id="{F6D3F50A-2891-4871-97F7-BD3526625F96}"/>
              </a:ext>
            </a:extLst>
          </p:cNvPr>
          <p:cNvSpPr>
            <a:spLocks noGrp="1"/>
          </p:cNvSpPr>
          <p:nvPr>
            <p:ph type="body" sz="quarter" idx="23" hasCustomPrompt="1"/>
          </p:nvPr>
        </p:nvSpPr>
        <p:spPr>
          <a:xfrm>
            <a:off x="4350990" y="1827996"/>
            <a:ext cx="1594041" cy="245391"/>
          </a:xfrm>
        </p:spPr>
        <p:txBody>
          <a:bodyPr tIns="0" bIns="0" anchor="b">
            <a:normAutofit/>
          </a:bodyPr>
          <a:lstStyle>
            <a:lvl1pPr marL="0" indent="0" algn="ctr">
              <a:buFont typeface="Arial" panose="020B0604020202020204" pitchFamily="34" charset="0"/>
              <a:buNone/>
              <a:defRPr sz="1400" b="1"/>
            </a:lvl1pPr>
            <a:lvl2pPr marL="342900" indent="0">
              <a:buNone/>
              <a:defRPr/>
            </a:lvl2pPr>
          </a:lstStyle>
          <a:p>
            <a:pPr lvl="0"/>
            <a:r>
              <a:rPr lang="en-US" sz="1200"/>
              <a:t>Name</a:t>
            </a:r>
            <a:endParaRPr lang="en-US"/>
          </a:p>
        </p:txBody>
      </p:sp>
      <p:sp>
        <p:nvSpPr>
          <p:cNvPr id="44" name="Text Placeholder 7">
            <a:extLst>
              <a:ext uri="{FF2B5EF4-FFF2-40B4-BE49-F238E27FC236}">
                <a16:creationId xmlns:a16="http://schemas.microsoft.com/office/drawing/2014/main" id="{27505D12-C833-4AC4-936B-0648A0425417}"/>
              </a:ext>
            </a:extLst>
          </p:cNvPr>
          <p:cNvSpPr>
            <a:spLocks noGrp="1"/>
          </p:cNvSpPr>
          <p:nvPr>
            <p:ph type="body" sz="quarter" idx="24" hasCustomPrompt="1"/>
          </p:nvPr>
        </p:nvSpPr>
        <p:spPr>
          <a:xfrm>
            <a:off x="4350991" y="2085812"/>
            <a:ext cx="1594039" cy="340829"/>
          </a:xfrm>
        </p:spPr>
        <p:txBody>
          <a:bodyPr tIns="45720" bIns="0" anchor="t">
            <a:normAutofit/>
          </a:bodyPr>
          <a:lstStyle>
            <a:lvl1pPr marL="0" indent="0" algn="ctr">
              <a:buNone/>
              <a:defRPr sz="1000"/>
            </a:lvl1pPr>
          </a:lstStyle>
          <a:p>
            <a:pPr lvl="0"/>
            <a:r>
              <a:rPr lang="en-US" sz="800"/>
              <a:t>Title</a:t>
            </a:r>
            <a:endParaRPr lang="en-US"/>
          </a:p>
        </p:txBody>
      </p:sp>
      <p:sp>
        <p:nvSpPr>
          <p:cNvPr id="45" name="Picture Placeholder 3">
            <a:extLst>
              <a:ext uri="{FF2B5EF4-FFF2-40B4-BE49-F238E27FC236}">
                <a16:creationId xmlns:a16="http://schemas.microsoft.com/office/drawing/2014/main" id="{94D4592B-B970-46FC-B77B-4B5329065F79}"/>
              </a:ext>
            </a:extLst>
          </p:cNvPr>
          <p:cNvSpPr>
            <a:spLocks noGrp="1"/>
          </p:cNvSpPr>
          <p:nvPr>
            <p:ph type="pic" sz="quarter" idx="25"/>
          </p:nvPr>
        </p:nvSpPr>
        <p:spPr>
          <a:xfrm>
            <a:off x="3268730" y="3071156"/>
            <a:ext cx="1024228" cy="1316743"/>
          </a:xfrm>
        </p:spPr>
        <p:txBody>
          <a:bodyPr/>
          <a:lstStyle>
            <a:lvl1pPr marL="0" indent="0">
              <a:buNone/>
              <a:defRPr/>
            </a:lvl1pPr>
          </a:lstStyle>
          <a:p>
            <a:endParaRPr lang="en-US"/>
          </a:p>
        </p:txBody>
      </p:sp>
      <p:sp>
        <p:nvSpPr>
          <p:cNvPr id="46" name="Text Placeholder 5">
            <a:extLst>
              <a:ext uri="{FF2B5EF4-FFF2-40B4-BE49-F238E27FC236}">
                <a16:creationId xmlns:a16="http://schemas.microsoft.com/office/drawing/2014/main" id="{B8B7A88F-A2A1-40B4-BE90-5A8D949A79E3}"/>
              </a:ext>
            </a:extLst>
          </p:cNvPr>
          <p:cNvSpPr>
            <a:spLocks noGrp="1"/>
          </p:cNvSpPr>
          <p:nvPr>
            <p:ph type="body" sz="quarter" idx="26" hasCustomPrompt="1"/>
          </p:nvPr>
        </p:nvSpPr>
        <p:spPr>
          <a:xfrm>
            <a:off x="4350989" y="3363569"/>
            <a:ext cx="1594041" cy="245391"/>
          </a:xfrm>
        </p:spPr>
        <p:txBody>
          <a:bodyPr tIns="0" bIns="0" anchor="b">
            <a:normAutofit/>
          </a:bodyPr>
          <a:lstStyle>
            <a:lvl1pPr marL="0" indent="0" algn="ctr">
              <a:buFont typeface="Arial" panose="020B0604020202020204" pitchFamily="34" charset="0"/>
              <a:buNone/>
              <a:defRPr sz="1400" b="1"/>
            </a:lvl1pPr>
            <a:lvl2pPr marL="342900" indent="0">
              <a:buNone/>
              <a:defRPr/>
            </a:lvl2pPr>
          </a:lstStyle>
          <a:p>
            <a:pPr lvl="0"/>
            <a:r>
              <a:rPr lang="en-US" sz="1200"/>
              <a:t>Name</a:t>
            </a:r>
            <a:endParaRPr lang="en-US"/>
          </a:p>
        </p:txBody>
      </p:sp>
      <p:sp>
        <p:nvSpPr>
          <p:cNvPr id="47" name="Text Placeholder 7">
            <a:extLst>
              <a:ext uri="{FF2B5EF4-FFF2-40B4-BE49-F238E27FC236}">
                <a16:creationId xmlns:a16="http://schemas.microsoft.com/office/drawing/2014/main" id="{881C8AF2-7C54-4393-AD9C-6873382679B7}"/>
              </a:ext>
            </a:extLst>
          </p:cNvPr>
          <p:cNvSpPr>
            <a:spLocks noGrp="1"/>
          </p:cNvSpPr>
          <p:nvPr>
            <p:ph type="body" sz="quarter" idx="27" hasCustomPrompt="1"/>
          </p:nvPr>
        </p:nvSpPr>
        <p:spPr>
          <a:xfrm>
            <a:off x="4350990" y="3614946"/>
            <a:ext cx="1594039" cy="340829"/>
          </a:xfrm>
        </p:spPr>
        <p:txBody>
          <a:bodyPr tIns="45720" bIns="0" anchor="t">
            <a:normAutofit/>
          </a:bodyPr>
          <a:lstStyle>
            <a:lvl1pPr marL="0" indent="0" algn="ctr">
              <a:buNone/>
              <a:defRPr sz="1000"/>
            </a:lvl1pPr>
          </a:lstStyle>
          <a:p>
            <a:pPr lvl="0"/>
            <a:r>
              <a:rPr lang="en-US" sz="800"/>
              <a:t>Title</a:t>
            </a:r>
            <a:endParaRPr lang="en-US"/>
          </a:p>
        </p:txBody>
      </p:sp>
      <p:sp>
        <p:nvSpPr>
          <p:cNvPr id="51" name="Picture Placeholder 3">
            <a:extLst>
              <a:ext uri="{FF2B5EF4-FFF2-40B4-BE49-F238E27FC236}">
                <a16:creationId xmlns:a16="http://schemas.microsoft.com/office/drawing/2014/main" id="{D48CB705-A608-438D-9A7F-2B74786AD679}"/>
              </a:ext>
            </a:extLst>
          </p:cNvPr>
          <p:cNvSpPr>
            <a:spLocks noGrp="1"/>
          </p:cNvSpPr>
          <p:nvPr>
            <p:ph type="pic" sz="quarter" idx="31"/>
          </p:nvPr>
        </p:nvSpPr>
        <p:spPr>
          <a:xfrm>
            <a:off x="6183650" y="1542022"/>
            <a:ext cx="1024228" cy="1316743"/>
          </a:xfrm>
        </p:spPr>
        <p:txBody>
          <a:bodyPr/>
          <a:lstStyle>
            <a:lvl1pPr marL="0" indent="0">
              <a:buNone/>
              <a:defRPr/>
            </a:lvl1pPr>
          </a:lstStyle>
          <a:p>
            <a:endParaRPr lang="en-US"/>
          </a:p>
        </p:txBody>
      </p:sp>
      <p:sp>
        <p:nvSpPr>
          <p:cNvPr id="52" name="Text Placeholder 5">
            <a:extLst>
              <a:ext uri="{FF2B5EF4-FFF2-40B4-BE49-F238E27FC236}">
                <a16:creationId xmlns:a16="http://schemas.microsoft.com/office/drawing/2014/main" id="{CE6D02E8-34CC-4F95-8E23-0A96EB3AD192}"/>
              </a:ext>
            </a:extLst>
          </p:cNvPr>
          <p:cNvSpPr>
            <a:spLocks noGrp="1"/>
          </p:cNvSpPr>
          <p:nvPr>
            <p:ph type="body" sz="quarter" idx="32" hasCustomPrompt="1"/>
          </p:nvPr>
        </p:nvSpPr>
        <p:spPr>
          <a:xfrm>
            <a:off x="7265909" y="1827996"/>
            <a:ext cx="1594041" cy="245391"/>
          </a:xfrm>
        </p:spPr>
        <p:txBody>
          <a:bodyPr tIns="0" bIns="0" anchor="b">
            <a:normAutofit/>
          </a:bodyPr>
          <a:lstStyle>
            <a:lvl1pPr marL="0" indent="0" algn="ctr">
              <a:buFont typeface="Arial" panose="020B0604020202020204" pitchFamily="34" charset="0"/>
              <a:buNone/>
              <a:defRPr sz="1400" b="1"/>
            </a:lvl1pPr>
            <a:lvl2pPr marL="342900" indent="0">
              <a:buNone/>
              <a:defRPr/>
            </a:lvl2pPr>
          </a:lstStyle>
          <a:p>
            <a:pPr lvl="0"/>
            <a:r>
              <a:rPr lang="en-US" sz="1200"/>
              <a:t>Name</a:t>
            </a:r>
            <a:endParaRPr lang="en-US"/>
          </a:p>
        </p:txBody>
      </p:sp>
      <p:sp>
        <p:nvSpPr>
          <p:cNvPr id="53" name="Text Placeholder 7">
            <a:extLst>
              <a:ext uri="{FF2B5EF4-FFF2-40B4-BE49-F238E27FC236}">
                <a16:creationId xmlns:a16="http://schemas.microsoft.com/office/drawing/2014/main" id="{5E0F0776-E6C7-4B7F-AB21-98DFCBC050F2}"/>
              </a:ext>
            </a:extLst>
          </p:cNvPr>
          <p:cNvSpPr>
            <a:spLocks noGrp="1"/>
          </p:cNvSpPr>
          <p:nvPr>
            <p:ph type="body" sz="quarter" idx="33" hasCustomPrompt="1"/>
          </p:nvPr>
        </p:nvSpPr>
        <p:spPr>
          <a:xfrm>
            <a:off x="7265911" y="2085812"/>
            <a:ext cx="1594038" cy="340829"/>
          </a:xfrm>
        </p:spPr>
        <p:txBody>
          <a:bodyPr tIns="45720" bIns="0" anchor="t">
            <a:normAutofit/>
          </a:bodyPr>
          <a:lstStyle>
            <a:lvl1pPr marL="0" indent="0" algn="ctr">
              <a:buNone/>
              <a:defRPr sz="1000"/>
            </a:lvl1pPr>
          </a:lstStyle>
          <a:p>
            <a:pPr lvl="0"/>
            <a:r>
              <a:rPr lang="en-US" sz="800"/>
              <a:t>Title</a:t>
            </a:r>
            <a:endParaRPr lang="en-US"/>
          </a:p>
        </p:txBody>
      </p:sp>
      <p:sp>
        <p:nvSpPr>
          <p:cNvPr id="54" name="Picture Placeholder 3">
            <a:extLst>
              <a:ext uri="{FF2B5EF4-FFF2-40B4-BE49-F238E27FC236}">
                <a16:creationId xmlns:a16="http://schemas.microsoft.com/office/drawing/2014/main" id="{3AC3BE22-195F-48DD-876F-472E5D98E071}"/>
              </a:ext>
            </a:extLst>
          </p:cNvPr>
          <p:cNvSpPr>
            <a:spLocks noGrp="1"/>
          </p:cNvSpPr>
          <p:nvPr>
            <p:ph type="pic" sz="quarter" idx="34"/>
          </p:nvPr>
        </p:nvSpPr>
        <p:spPr>
          <a:xfrm>
            <a:off x="6183649" y="3071156"/>
            <a:ext cx="1024228" cy="1316743"/>
          </a:xfrm>
        </p:spPr>
        <p:txBody>
          <a:bodyPr/>
          <a:lstStyle>
            <a:lvl1pPr marL="0" indent="0">
              <a:buNone/>
              <a:defRPr/>
            </a:lvl1pPr>
          </a:lstStyle>
          <a:p>
            <a:endParaRPr lang="en-US"/>
          </a:p>
        </p:txBody>
      </p:sp>
      <p:sp>
        <p:nvSpPr>
          <p:cNvPr id="55" name="Text Placeholder 5">
            <a:extLst>
              <a:ext uri="{FF2B5EF4-FFF2-40B4-BE49-F238E27FC236}">
                <a16:creationId xmlns:a16="http://schemas.microsoft.com/office/drawing/2014/main" id="{6CED9066-5B4A-4232-93F6-AE625A78B340}"/>
              </a:ext>
            </a:extLst>
          </p:cNvPr>
          <p:cNvSpPr>
            <a:spLocks noGrp="1"/>
          </p:cNvSpPr>
          <p:nvPr>
            <p:ph type="body" sz="quarter" idx="35" hasCustomPrompt="1"/>
          </p:nvPr>
        </p:nvSpPr>
        <p:spPr>
          <a:xfrm>
            <a:off x="7265908" y="3363569"/>
            <a:ext cx="1594041" cy="245391"/>
          </a:xfrm>
        </p:spPr>
        <p:txBody>
          <a:bodyPr tIns="0" bIns="0" anchor="b">
            <a:normAutofit/>
          </a:bodyPr>
          <a:lstStyle>
            <a:lvl1pPr marL="0" indent="0" algn="ctr">
              <a:buFont typeface="Arial" panose="020B0604020202020204" pitchFamily="34" charset="0"/>
              <a:buNone/>
              <a:defRPr sz="1400" b="1"/>
            </a:lvl1pPr>
            <a:lvl2pPr marL="342900" indent="0">
              <a:buNone/>
              <a:defRPr/>
            </a:lvl2pPr>
          </a:lstStyle>
          <a:p>
            <a:pPr lvl="0"/>
            <a:r>
              <a:rPr lang="en-US" sz="1200"/>
              <a:t>Name</a:t>
            </a:r>
            <a:endParaRPr lang="en-US"/>
          </a:p>
        </p:txBody>
      </p:sp>
      <p:sp>
        <p:nvSpPr>
          <p:cNvPr id="56" name="Text Placeholder 7">
            <a:extLst>
              <a:ext uri="{FF2B5EF4-FFF2-40B4-BE49-F238E27FC236}">
                <a16:creationId xmlns:a16="http://schemas.microsoft.com/office/drawing/2014/main" id="{11532001-1BDD-4903-96AC-C9570ABB6A41}"/>
              </a:ext>
            </a:extLst>
          </p:cNvPr>
          <p:cNvSpPr>
            <a:spLocks noGrp="1"/>
          </p:cNvSpPr>
          <p:nvPr>
            <p:ph type="body" sz="quarter" idx="36" hasCustomPrompt="1"/>
          </p:nvPr>
        </p:nvSpPr>
        <p:spPr>
          <a:xfrm>
            <a:off x="7265909" y="3614946"/>
            <a:ext cx="1594039" cy="340829"/>
          </a:xfrm>
        </p:spPr>
        <p:txBody>
          <a:bodyPr tIns="45720" bIns="0" anchor="t">
            <a:normAutofit/>
          </a:bodyPr>
          <a:lstStyle>
            <a:lvl1pPr marL="0" indent="0" algn="ctr">
              <a:buNone/>
              <a:defRPr sz="1000"/>
            </a:lvl1pPr>
          </a:lstStyle>
          <a:p>
            <a:pPr lvl="0"/>
            <a:r>
              <a:rPr lang="en-US" sz="800"/>
              <a:t>Title</a:t>
            </a:r>
            <a:endParaRPr lang="en-US"/>
          </a:p>
        </p:txBody>
      </p:sp>
      <p:sp>
        <p:nvSpPr>
          <p:cNvPr id="61" name="Rectangle 60">
            <a:extLst>
              <a:ext uri="{FF2B5EF4-FFF2-40B4-BE49-F238E27FC236}">
                <a16:creationId xmlns:a16="http://schemas.microsoft.com/office/drawing/2014/main" id="{76F40C4F-ECEE-4427-A8B8-C51B6FC2A2C0}"/>
              </a:ext>
            </a:extLst>
          </p:cNvPr>
          <p:cNvSpPr/>
          <p:nvPr userDrawn="1"/>
        </p:nvSpPr>
        <p:spPr>
          <a:xfrm rot="5400000">
            <a:off x="-406799" y="2107021"/>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2" name="Rectangle 61">
            <a:extLst>
              <a:ext uri="{FF2B5EF4-FFF2-40B4-BE49-F238E27FC236}">
                <a16:creationId xmlns:a16="http://schemas.microsoft.com/office/drawing/2014/main" id="{5ACA9D73-9B53-4B35-8A5A-9DD1209FFC3F}"/>
              </a:ext>
            </a:extLst>
          </p:cNvPr>
          <p:cNvSpPr/>
          <p:nvPr userDrawn="1"/>
        </p:nvSpPr>
        <p:spPr>
          <a:xfrm rot="5400000">
            <a:off x="-406799" y="3636153"/>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4" name="Rectangle 63">
            <a:extLst>
              <a:ext uri="{FF2B5EF4-FFF2-40B4-BE49-F238E27FC236}">
                <a16:creationId xmlns:a16="http://schemas.microsoft.com/office/drawing/2014/main" id="{BB53143E-4E24-4F2E-8EF7-B734F157B345}"/>
              </a:ext>
            </a:extLst>
          </p:cNvPr>
          <p:cNvSpPr/>
          <p:nvPr userDrawn="1"/>
        </p:nvSpPr>
        <p:spPr>
          <a:xfrm rot="5400000">
            <a:off x="2516987" y="2107020"/>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5" name="Rectangle 64">
            <a:extLst>
              <a:ext uri="{FF2B5EF4-FFF2-40B4-BE49-F238E27FC236}">
                <a16:creationId xmlns:a16="http://schemas.microsoft.com/office/drawing/2014/main" id="{D9960686-5920-4EEE-8860-AD3F1320206B}"/>
              </a:ext>
            </a:extLst>
          </p:cNvPr>
          <p:cNvSpPr/>
          <p:nvPr userDrawn="1"/>
        </p:nvSpPr>
        <p:spPr>
          <a:xfrm rot="5400000">
            <a:off x="2523146" y="3636151"/>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7" name="Rectangle 66">
            <a:extLst>
              <a:ext uri="{FF2B5EF4-FFF2-40B4-BE49-F238E27FC236}">
                <a16:creationId xmlns:a16="http://schemas.microsoft.com/office/drawing/2014/main" id="{E5AD35A0-0B85-4CD3-9E88-379C10174C14}"/>
              </a:ext>
            </a:extLst>
          </p:cNvPr>
          <p:cNvSpPr/>
          <p:nvPr userDrawn="1"/>
        </p:nvSpPr>
        <p:spPr>
          <a:xfrm rot="5400000">
            <a:off x="5431907" y="2107022"/>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8" name="Rectangle 67">
            <a:extLst>
              <a:ext uri="{FF2B5EF4-FFF2-40B4-BE49-F238E27FC236}">
                <a16:creationId xmlns:a16="http://schemas.microsoft.com/office/drawing/2014/main" id="{1AAA936C-F473-461F-9075-51329772263E}"/>
              </a:ext>
            </a:extLst>
          </p:cNvPr>
          <p:cNvSpPr/>
          <p:nvPr userDrawn="1"/>
        </p:nvSpPr>
        <p:spPr>
          <a:xfrm rot="5400000">
            <a:off x="5431905" y="3636151"/>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itle 9">
            <a:extLst>
              <a:ext uri="{FF2B5EF4-FFF2-40B4-BE49-F238E27FC236}">
                <a16:creationId xmlns:a16="http://schemas.microsoft.com/office/drawing/2014/main" id="{4CEA7A73-D9DD-4D49-A776-305211C58E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E31BD4-C664-47A9-8A73-14E3349237F2}"/>
              </a:ext>
            </a:extLst>
          </p:cNvPr>
          <p:cNvSpPr>
            <a:spLocks noGrp="1"/>
          </p:cNvSpPr>
          <p:nvPr>
            <p:ph type="dt" sz="half" idx="37"/>
          </p:nvPr>
        </p:nvSpPr>
        <p:spPr/>
        <p:txBody>
          <a:bodyPr/>
          <a:lstStyle/>
          <a:p>
            <a:r>
              <a:rPr lang="en-US"/>
              <a:t>October 2021</a:t>
            </a:r>
          </a:p>
        </p:txBody>
      </p:sp>
      <p:sp>
        <p:nvSpPr>
          <p:cNvPr id="6" name="Footer Placeholder 5">
            <a:extLst>
              <a:ext uri="{FF2B5EF4-FFF2-40B4-BE49-F238E27FC236}">
                <a16:creationId xmlns:a16="http://schemas.microsoft.com/office/drawing/2014/main" id="{B1F2A19B-A847-4FA0-AA64-24615178BC4C}"/>
              </a:ext>
            </a:extLst>
          </p:cNvPr>
          <p:cNvSpPr>
            <a:spLocks noGrp="1"/>
          </p:cNvSpPr>
          <p:nvPr>
            <p:ph type="ftr" sz="quarter" idx="38"/>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DEBDDD8F-9DE8-41FC-A90F-6A3C41E29396}"/>
              </a:ext>
            </a:extLst>
          </p:cNvPr>
          <p:cNvSpPr>
            <a:spLocks noGrp="1"/>
          </p:cNvSpPr>
          <p:nvPr>
            <p:ph type="sldNum" sz="quarter" idx="39"/>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347415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email">
            <a:extLst>
              <a:ext uri="{28A0092B-C50C-407E-A947-70E740481C1C}">
                <a14:useLocalDpi xmlns:a14="http://schemas.microsoft.com/office/drawing/2010/main"/>
              </a:ext>
            </a:extLst>
          </a:blip>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84850" y="3904991"/>
            <a:ext cx="86105" cy="86105"/>
          </a:xfrm>
          <a:prstGeom prst="rect">
            <a:avLst/>
          </a:prstGeom>
        </p:spPr>
      </p:pic>
    </p:spTree>
    <p:extLst>
      <p:ext uri="{BB962C8B-B14F-4D97-AF65-F5344CB8AC3E}">
        <p14:creationId xmlns:p14="http://schemas.microsoft.com/office/powerpoint/2010/main" val="147602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ABE2F7-8D07-48C2-97E7-7F8A138CB304}"/>
              </a:ext>
            </a:extLst>
          </p:cNvPr>
          <p:cNvSpPr>
            <a:spLocks noGrp="1"/>
          </p:cNvSpPr>
          <p:nvPr>
            <p:ph type="pic" sz="quarter" idx="10"/>
          </p:nvPr>
        </p:nvSpPr>
        <p:spPr>
          <a:xfrm>
            <a:off x="353812" y="264022"/>
            <a:ext cx="1024228" cy="1316743"/>
          </a:xfrm>
        </p:spPr>
        <p:txBody>
          <a:bodyPr/>
          <a:lstStyle>
            <a:lvl1pPr marL="0" indent="0">
              <a:buNone/>
              <a:defRPr/>
            </a:lvl1pPr>
          </a:lstStyle>
          <a:p>
            <a:endParaRPr lang="en-US"/>
          </a:p>
        </p:txBody>
      </p:sp>
      <p:sp>
        <p:nvSpPr>
          <p:cNvPr id="6" name="Text Placeholder 5">
            <a:extLst>
              <a:ext uri="{FF2B5EF4-FFF2-40B4-BE49-F238E27FC236}">
                <a16:creationId xmlns:a16="http://schemas.microsoft.com/office/drawing/2014/main" id="{FAB63514-9D08-4DC0-B2C6-7133FE4BA11D}"/>
              </a:ext>
            </a:extLst>
          </p:cNvPr>
          <p:cNvSpPr>
            <a:spLocks noGrp="1"/>
          </p:cNvSpPr>
          <p:nvPr>
            <p:ph type="body" sz="quarter" idx="11" hasCustomPrompt="1"/>
          </p:nvPr>
        </p:nvSpPr>
        <p:spPr>
          <a:xfrm>
            <a:off x="1436072" y="511362"/>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8" name="Text Placeholder 7">
            <a:extLst>
              <a:ext uri="{FF2B5EF4-FFF2-40B4-BE49-F238E27FC236}">
                <a16:creationId xmlns:a16="http://schemas.microsoft.com/office/drawing/2014/main" id="{19295D5C-CAEB-4DF2-91CC-BFF323C64E7A}"/>
              </a:ext>
            </a:extLst>
          </p:cNvPr>
          <p:cNvSpPr>
            <a:spLocks noGrp="1"/>
          </p:cNvSpPr>
          <p:nvPr>
            <p:ph type="body" sz="quarter" idx="12" hasCustomPrompt="1"/>
          </p:nvPr>
        </p:nvSpPr>
        <p:spPr>
          <a:xfrm>
            <a:off x="1436073" y="807812"/>
            <a:ext cx="1371522" cy="340829"/>
          </a:xfrm>
        </p:spPr>
        <p:txBody>
          <a:bodyPr anchor="ctr">
            <a:normAutofit/>
          </a:bodyPr>
          <a:lstStyle>
            <a:lvl1pPr marL="0" indent="0" algn="ctr">
              <a:buNone/>
              <a:defRPr sz="800"/>
            </a:lvl1pPr>
          </a:lstStyle>
          <a:p>
            <a:pPr lvl="0"/>
            <a:r>
              <a:rPr lang="en-US" sz="800"/>
              <a:t>Title</a:t>
            </a:r>
            <a:endParaRPr lang="en-US"/>
          </a:p>
        </p:txBody>
      </p:sp>
      <p:sp>
        <p:nvSpPr>
          <p:cNvPr id="30" name="Picture Placeholder 3">
            <a:extLst>
              <a:ext uri="{FF2B5EF4-FFF2-40B4-BE49-F238E27FC236}">
                <a16:creationId xmlns:a16="http://schemas.microsoft.com/office/drawing/2014/main" id="{FE0F31B8-C2B8-4031-9270-8ECB33911879}"/>
              </a:ext>
            </a:extLst>
          </p:cNvPr>
          <p:cNvSpPr>
            <a:spLocks noGrp="1"/>
          </p:cNvSpPr>
          <p:nvPr>
            <p:ph type="pic" sz="quarter" idx="13"/>
          </p:nvPr>
        </p:nvSpPr>
        <p:spPr>
          <a:xfrm>
            <a:off x="353812" y="1793155"/>
            <a:ext cx="1024228" cy="1316743"/>
          </a:xfrm>
        </p:spPr>
        <p:txBody>
          <a:bodyPr/>
          <a:lstStyle>
            <a:lvl1pPr marL="0" indent="0">
              <a:buNone/>
              <a:defRPr/>
            </a:lvl1pPr>
          </a:lstStyle>
          <a:p>
            <a:endParaRPr lang="en-US"/>
          </a:p>
        </p:txBody>
      </p:sp>
      <p:sp>
        <p:nvSpPr>
          <p:cNvPr id="31" name="Text Placeholder 5">
            <a:extLst>
              <a:ext uri="{FF2B5EF4-FFF2-40B4-BE49-F238E27FC236}">
                <a16:creationId xmlns:a16="http://schemas.microsoft.com/office/drawing/2014/main" id="{65CE98FF-756C-4D0F-BB24-A0560A340B04}"/>
              </a:ext>
            </a:extLst>
          </p:cNvPr>
          <p:cNvSpPr>
            <a:spLocks noGrp="1"/>
          </p:cNvSpPr>
          <p:nvPr>
            <p:ph type="body" sz="quarter" idx="14" hasCustomPrompt="1"/>
          </p:nvPr>
        </p:nvSpPr>
        <p:spPr>
          <a:xfrm>
            <a:off x="1436072" y="204049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32" name="Text Placeholder 7">
            <a:extLst>
              <a:ext uri="{FF2B5EF4-FFF2-40B4-BE49-F238E27FC236}">
                <a16:creationId xmlns:a16="http://schemas.microsoft.com/office/drawing/2014/main" id="{958B7983-84F0-47DA-A711-8156BA5A52D6}"/>
              </a:ext>
            </a:extLst>
          </p:cNvPr>
          <p:cNvSpPr>
            <a:spLocks noGrp="1"/>
          </p:cNvSpPr>
          <p:nvPr>
            <p:ph type="body" sz="quarter" idx="15" hasCustomPrompt="1"/>
          </p:nvPr>
        </p:nvSpPr>
        <p:spPr>
          <a:xfrm>
            <a:off x="1436073" y="2336945"/>
            <a:ext cx="1371522" cy="340829"/>
          </a:xfrm>
        </p:spPr>
        <p:txBody>
          <a:bodyPr anchor="ctr">
            <a:normAutofit/>
          </a:bodyPr>
          <a:lstStyle>
            <a:lvl1pPr marL="0" indent="0" algn="ctr">
              <a:buNone/>
              <a:defRPr sz="800"/>
            </a:lvl1pPr>
          </a:lstStyle>
          <a:p>
            <a:pPr lvl="0"/>
            <a:r>
              <a:rPr lang="en-US" sz="800"/>
              <a:t>Title</a:t>
            </a:r>
            <a:endParaRPr lang="en-US"/>
          </a:p>
        </p:txBody>
      </p:sp>
      <p:sp>
        <p:nvSpPr>
          <p:cNvPr id="33" name="Picture Placeholder 3">
            <a:extLst>
              <a:ext uri="{FF2B5EF4-FFF2-40B4-BE49-F238E27FC236}">
                <a16:creationId xmlns:a16="http://schemas.microsoft.com/office/drawing/2014/main" id="{24192ACE-E662-4279-B7AD-6C28CAEF14BB}"/>
              </a:ext>
            </a:extLst>
          </p:cNvPr>
          <p:cNvSpPr>
            <a:spLocks noGrp="1"/>
          </p:cNvSpPr>
          <p:nvPr>
            <p:ph type="pic" sz="quarter" idx="16"/>
          </p:nvPr>
        </p:nvSpPr>
        <p:spPr>
          <a:xfrm>
            <a:off x="353811" y="3322289"/>
            <a:ext cx="1024228" cy="1316743"/>
          </a:xfrm>
        </p:spPr>
        <p:txBody>
          <a:bodyPr/>
          <a:lstStyle>
            <a:lvl1pPr marL="0" indent="0">
              <a:buNone/>
              <a:defRPr/>
            </a:lvl1pPr>
          </a:lstStyle>
          <a:p>
            <a:endParaRPr lang="en-US"/>
          </a:p>
        </p:txBody>
      </p:sp>
      <p:sp>
        <p:nvSpPr>
          <p:cNvPr id="34" name="Text Placeholder 5">
            <a:extLst>
              <a:ext uri="{FF2B5EF4-FFF2-40B4-BE49-F238E27FC236}">
                <a16:creationId xmlns:a16="http://schemas.microsoft.com/office/drawing/2014/main" id="{5A6E6493-B4C6-4DA6-94B7-20014465B377}"/>
              </a:ext>
            </a:extLst>
          </p:cNvPr>
          <p:cNvSpPr>
            <a:spLocks noGrp="1"/>
          </p:cNvSpPr>
          <p:nvPr>
            <p:ph type="body" sz="quarter" idx="17" hasCustomPrompt="1"/>
          </p:nvPr>
        </p:nvSpPr>
        <p:spPr>
          <a:xfrm>
            <a:off x="1436071" y="3569629"/>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35" name="Text Placeholder 7">
            <a:extLst>
              <a:ext uri="{FF2B5EF4-FFF2-40B4-BE49-F238E27FC236}">
                <a16:creationId xmlns:a16="http://schemas.microsoft.com/office/drawing/2014/main" id="{4C4E6C94-8005-48CE-BC2D-97160D36F689}"/>
              </a:ext>
            </a:extLst>
          </p:cNvPr>
          <p:cNvSpPr>
            <a:spLocks noGrp="1"/>
          </p:cNvSpPr>
          <p:nvPr>
            <p:ph type="body" sz="quarter" idx="18" hasCustomPrompt="1"/>
          </p:nvPr>
        </p:nvSpPr>
        <p:spPr>
          <a:xfrm>
            <a:off x="1436072" y="3866079"/>
            <a:ext cx="1371522" cy="340829"/>
          </a:xfrm>
        </p:spPr>
        <p:txBody>
          <a:bodyPr anchor="ctr">
            <a:normAutofit/>
          </a:bodyPr>
          <a:lstStyle>
            <a:lvl1pPr marL="0" indent="0" algn="ctr">
              <a:buNone/>
              <a:defRPr sz="800"/>
            </a:lvl1pPr>
          </a:lstStyle>
          <a:p>
            <a:pPr lvl="0"/>
            <a:r>
              <a:rPr lang="en-US" sz="800"/>
              <a:t>Title</a:t>
            </a:r>
            <a:endParaRPr lang="en-US"/>
          </a:p>
        </p:txBody>
      </p:sp>
      <p:sp>
        <p:nvSpPr>
          <p:cNvPr id="42" name="Picture Placeholder 3">
            <a:extLst>
              <a:ext uri="{FF2B5EF4-FFF2-40B4-BE49-F238E27FC236}">
                <a16:creationId xmlns:a16="http://schemas.microsoft.com/office/drawing/2014/main" id="{0A6E9896-72A1-4A67-A7FC-9FB5E37DA798}"/>
              </a:ext>
            </a:extLst>
          </p:cNvPr>
          <p:cNvSpPr>
            <a:spLocks noGrp="1"/>
          </p:cNvSpPr>
          <p:nvPr>
            <p:ph type="pic" sz="quarter" idx="22"/>
          </p:nvPr>
        </p:nvSpPr>
        <p:spPr>
          <a:xfrm>
            <a:off x="3268731" y="1793155"/>
            <a:ext cx="1024228" cy="1316743"/>
          </a:xfrm>
        </p:spPr>
        <p:txBody>
          <a:bodyPr/>
          <a:lstStyle>
            <a:lvl1pPr marL="0" indent="0">
              <a:buNone/>
              <a:defRPr/>
            </a:lvl1pPr>
          </a:lstStyle>
          <a:p>
            <a:endParaRPr lang="en-US"/>
          </a:p>
        </p:txBody>
      </p:sp>
      <p:sp>
        <p:nvSpPr>
          <p:cNvPr id="43" name="Text Placeholder 5">
            <a:extLst>
              <a:ext uri="{FF2B5EF4-FFF2-40B4-BE49-F238E27FC236}">
                <a16:creationId xmlns:a16="http://schemas.microsoft.com/office/drawing/2014/main" id="{F6D3F50A-2891-4871-97F7-BD3526625F96}"/>
              </a:ext>
            </a:extLst>
          </p:cNvPr>
          <p:cNvSpPr>
            <a:spLocks noGrp="1"/>
          </p:cNvSpPr>
          <p:nvPr>
            <p:ph type="body" sz="quarter" idx="23" hasCustomPrompt="1"/>
          </p:nvPr>
        </p:nvSpPr>
        <p:spPr>
          <a:xfrm>
            <a:off x="4350991" y="204049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44" name="Text Placeholder 7">
            <a:extLst>
              <a:ext uri="{FF2B5EF4-FFF2-40B4-BE49-F238E27FC236}">
                <a16:creationId xmlns:a16="http://schemas.microsoft.com/office/drawing/2014/main" id="{27505D12-C833-4AC4-936B-0648A0425417}"/>
              </a:ext>
            </a:extLst>
          </p:cNvPr>
          <p:cNvSpPr>
            <a:spLocks noGrp="1"/>
          </p:cNvSpPr>
          <p:nvPr>
            <p:ph type="body" sz="quarter" idx="24" hasCustomPrompt="1"/>
          </p:nvPr>
        </p:nvSpPr>
        <p:spPr>
          <a:xfrm>
            <a:off x="4350992" y="2336945"/>
            <a:ext cx="1371522" cy="340829"/>
          </a:xfrm>
        </p:spPr>
        <p:txBody>
          <a:bodyPr anchor="ctr">
            <a:normAutofit/>
          </a:bodyPr>
          <a:lstStyle>
            <a:lvl1pPr marL="0" indent="0" algn="ctr">
              <a:buNone/>
              <a:defRPr sz="800"/>
            </a:lvl1pPr>
          </a:lstStyle>
          <a:p>
            <a:pPr lvl="0"/>
            <a:r>
              <a:rPr lang="en-US" sz="800"/>
              <a:t>Title</a:t>
            </a:r>
            <a:endParaRPr lang="en-US"/>
          </a:p>
        </p:txBody>
      </p:sp>
      <p:sp>
        <p:nvSpPr>
          <p:cNvPr id="45" name="Picture Placeholder 3">
            <a:extLst>
              <a:ext uri="{FF2B5EF4-FFF2-40B4-BE49-F238E27FC236}">
                <a16:creationId xmlns:a16="http://schemas.microsoft.com/office/drawing/2014/main" id="{94D4592B-B970-46FC-B77B-4B5329065F79}"/>
              </a:ext>
            </a:extLst>
          </p:cNvPr>
          <p:cNvSpPr>
            <a:spLocks noGrp="1"/>
          </p:cNvSpPr>
          <p:nvPr>
            <p:ph type="pic" sz="quarter" idx="25"/>
          </p:nvPr>
        </p:nvSpPr>
        <p:spPr>
          <a:xfrm>
            <a:off x="3268730" y="3322289"/>
            <a:ext cx="1024228" cy="1316743"/>
          </a:xfrm>
        </p:spPr>
        <p:txBody>
          <a:bodyPr/>
          <a:lstStyle>
            <a:lvl1pPr marL="0" indent="0">
              <a:buNone/>
              <a:defRPr/>
            </a:lvl1pPr>
          </a:lstStyle>
          <a:p>
            <a:endParaRPr lang="en-US"/>
          </a:p>
        </p:txBody>
      </p:sp>
      <p:sp>
        <p:nvSpPr>
          <p:cNvPr id="46" name="Text Placeholder 5">
            <a:extLst>
              <a:ext uri="{FF2B5EF4-FFF2-40B4-BE49-F238E27FC236}">
                <a16:creationId xmlns:a16="http://schemas.microsoft.com/office/drawing/2014/main" id="{B8B7A88F-A2A1-40B4-BE90-5A8D949A79E3}"/>
              </a:ext>
            </a:extLst>
          </p:cNvPr>
          <p:cNvSpPr>
            <a:spLocks noGrp="1"/>
          </p:cNvSpPr>
          <p:nvPr>
            <p:ph type="body" sz="quarter" idx="26" hasCustomPrompt="1"/>
          </p:nvPr>
        </p:nvSpPr>
        <p:spPr>
          <a:xfrm>
            <a:off x="4350990" y="3569629"/>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47" name="Text Placeholder 7">
            <a:extLst>
              <a:ext uri="{FF2B5EF4-FFF2-40B4-BE49-F238E27FC236}">
                <a16:creationId xmlns:a16="http://schemas.microsoft.com/office/drawing/2014/main" id="{881C8AF2-7C54-4393-AD9C-6873382679B7}"/>
              </a:ext>
            </a:extLst>
          </p:cNvPr>
          <p:cNvSpPr>
            <a:spLocks noGrp="1"/>
          </p:cNvSpPr>
          <p:nvPr>
            <p:ph type="body" sz="quarter" idx="27" hasCustomPrompt="1"/>
          </p:nvPr>
        </p:nvSpPr>
        <p:spPr>
          <a:xfrm>
            <a:off x="4350991" y="3866079"/>
            <a:ext cx="1371522" cy="340829"/>
          </a:xfrm>
        </p:spPr>
        <p:txBody>
          <a:bodyPr anchor="ctr">
            <a:normAutofit/>
          </a:bodyPr>
          <a:lstStyle>
            <a:lvl1pPr marL="0" indent="0" algn="ctr">
              <a:buNone/>
              <a:defRPr sz="800"/>
            </a:lvl1pPr>
          </a:lstStyle>
          <a:p>
            <a:pPr lvl="0"/>
            <a:r>
              <a:rPr lang="en-US" sz="800"/>
              <a:t>Title</a:t>
            </a:r>
            <a:endParaRPr lang="en-US"/>
          </a:p>
        </p:txBody>
      </p:sp>
      <p:sp>
        <p:nvSpPr>
          <p:cNvPr id="51" name="Picture Placeholder 3">
            <a:extLst>
              <a:ext uri="{FF2B5EF4-FFF2-40B4-BE49-F238E27FC236}">
                <a16:creationId xmlns:a16="http://schemas.microsoft.com/office/drawing/2014/main" id="{D48CB705-A608-438D-9A7F-2B74786AD679}"/>
              </a:ext>
            </a:extLst>
          </p:cNvPr>
          <p:cNvSpPr>
            <a:spLocks noGrp="1"/>
          </p:cNvSpPr>
          <p:nvPr>
            <p:ph type="pic" sz="quarter" idx="31"/>
          </p:nvPr>
        </p:nvSpPr>
        <p:spPr>
          <a:xfrm>
            <a:off x="6183650" y="1793155"/>
            <a:ext cx="1024228" cy="1316743"/>
          </a:xfrm>
        </p:spPr>
        <p:txBody>
          <a:bodyPr/>
          <a:lstStyle>
            <a:lvl1pPr marL="0" indent="0">
              <a:buNone/>
              <a:defRPr/>
            </a:lvl1pPr>
          </a:lstStyle>
          <a:p>
            <a:endParaRPr lang="en-US"/>
          </a:p>
        </p:txBody>
      </p:sp>
      <p:sp>
        <p:nvSpPr>
          <p:cNvPr id="52" name="Text Placeholder 5">
            <a:extLst>
              <a:ext uri="{FF2B5EF4-FFF2-40B4-BE49-F238E27FC236}">
                <a16:creationId xmlns:a16="http://schemas.microsoft.com/office/drawing/2014/main" id="{CE6D02E8-34CC-4F95-8E23-0A96EB3AD192}"/>
              </a:ext>
            </a:extLst>
          </p:cNvPr>
          <p:cNvSpPr>
            <a:spLocks noGrp="1"/>
          </p:cNvSpPr>
          <p:nvPr>
            <p:ph type="body" sz="quarter" idx="32" hasCustomPrompt="1"/>
          </p:nvPr>
        </p:nvSpPr>
        <p:spPr>
          <a:xfrm>
            <a:off x="7265910" y="204049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53" name="Text Placeholder 7">
            <a:extLst>
              <a:ext uri="{FF2B5EF4-FFF2-40B4-BE49-F238E27FC236}">
                <a16:creationId xmlns:a16="http://schemas.microsoft.com/office/drawing/2014/main" id="{5E0F0776-E6C7-4B7F-AB21-98DFCBC050F2}"/>
              </a:ext>
            </a:extLst>
          </p:cNvPr>
          <p:cNvSpPr>
            <a:spLocks noGrp="1"/>
          </p:cNvSpPr>
          <p:nvPr>
            <p:ph type="body" sz="quarter" idx="33" hasCustomPrompt="1"/>
          </p:nvPr>
        </p:nvSpPr>
        <p:spPr>
          <a:xfrm>
            <a:off x="7265911" y="2336945"/>
            <a:ext cx="1371522" cy="340829"/>
          </a:xfrm>
        </p:spPr>
        <p:txBody>
          <a:bodyPr anchor="ctr">
            <a:normAutofit/>
          </a:bodyPr>
          <a:lstStyle>
            <a:lvl1pPr marL="0" indent="0" algn="ctr">
              <a:buNone/>
              <a:defRPr sz="800"/>
            </a:lvl1pPr>
          </a:lstStyle>
          <a:p>
            <a:pPr lvl="0"/>
            <a:r>
              <a:rPr lang="en-US" sz="800"/>
              <a:t>Title</a:t>
            </a:r>
            <a:endParaRPr lang="en-US"/>
          </a:p>
        </p:txBody>
      </p:sp>
      <p:sp>
        <p:nvSpPr>
          <p:cNvPr id="54" name="Picture Placeholder 3">
            <a:extLst>
              <a:ext uri="{FF2B5EF4-FFF2-40B4-BE49-F238E27FC236}">
                <a16:creationId xmlns:a16="http://schemas.microsoft.com/office/drawing/2014/main" id="{3AC3BE22-195F-48DD-876F-472E5D98E071}"/>
              </a:ext>
            </a:extLst>
          </p:cNvPr>
          <p:cNvSpPr>
            <a:spLocks noGrp="1"/>
          </p:cNvSpPr>
          <p:nvPr>
            <p:ph type="pic" sz="quarter" idx="34"/>
          </p:nvPr>
        </p:nvSpPr>
        <p:spPr>
          <a:xfrm>
            <a:off x="6183649" y="3322289"/>
            <a:ext cx="1024228" cy="1316743"/>
          </a:xfrm>
        </p:spPr>
        <p:txBody>
          <a:bodyPr/>
          <a:lstStyle>
            <a:lvl1pPr marL="0" indent="0">
              <a:buNone/>
              <a:defRPr/>
            </a:lvl1pPr>
          </a:lstStyle>
          <a:p>
            <a:endParaRPr lang="en-US"/>
          </a:p>
        </p:txBody>
      </p:sp>
      <p:sp>
        <p:nvSpPr>
          <p:cNvPr id="55" name="Text Placeholder 5">
            <a:extLst>
              <a:ext uri="{FF2B5EF4-FFF2-40B4-BE49-F238E27FC236}">
                <a16:creationId xmlns:a16="http://schemas.microsoft.com/office/drawing/2014/main" id="{6CED9066-5B4A-4232-93F6-AE625A78B340}"/>
              </a:ext>
            </a:extLst>
          </p:cNvPr>
          <p:cNvSpPr>
            <a:spLocks noGrp="1"/>
          </p:cNvSpPr>
          <p:nvPr>
            <p:ph type="body" sz="quarter" idx="35" hasCustomPrompt="1"/>
          </p:nvPr>
        </p:nvSpPr>
        <p:spPr>
          <a:xfrm>
            <a:off x="7265909" y="3569629"/>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56" name="Text Placeholder 7">
            <a:extLst>
              <a:ext uri="{FF2B5EF4-FFF2-40B4-BE49-F238E27FC236}">
                <a16:creationId xmlns:a16="http://schemas.microsoft.com/office/drawing/2014/main" id="{11532001-1BDD-4903-96AC-C9570ABB6A41}"/>
              </a:ext>
            </a:extLst>
          </p:cNvPr>
          <p:cNvSpPr>
            <a:spLocks noGrp="1"/>
          </p:cNvSpPr>
          <p:nvPr>
            <p:ph type="body" sz="quarter" idx="36" hasCustomPrompt="1"/>
          </p:nvPr>
        </p:nvSpPr>
        <p:spPr>
          <a:xfrm>
            <a:off x="7265910" y="3866079"/>
            <a:ext cx="1371522" cy="340829"/>
          </a:xfrm>
        </p:spPr>
        <p:txBody>
          <a:bodyPr anchor="ctr">
            <a:normAutofit/>
          </a:bodyPr>
          <a:lstStyle>
            <a:lvl1pPr marL="0" indent="0" algn="ctr">
              <a:buNone/>
              <a:defRPr sz="800"/>
            </a:lvl1pPr>
          </a:lstStyle>
          <a:p>
            <a:pPr lvl="0"/>
            <a:r>
              <a:rPr lang="en-US" sz="800"/>
              <a:t>Title</a:t>
            </a:r>
            <a:endParaRPr lang="en-US"/>
          </a:p>
        </p:txBody>
      </p:sp>
      <p:sp>
        <p:nvSpPr>
          <p:cNvPr id="57" name="Rectangle 56">
            <a:extLst>
              <a:ext uri="{FF2B5EF4-FFF2-40B4-BE49-F238E27FC236}">
                <a16:creationId xmlns:a16="http://schemas.microsoft.com/office/drawing/2014/main" id="{8A651580-E035-4B1B-834D-CD2492E08091}"/>
              </a:ext>
            </a:extLst>
          </p:cNvPr>
          <p:cNvSpPr/>
          <p:nvPr userDrawn="1"/>
        </p:nvSpPr>
        <p:spPr>
          <a:xfrm rot="5400000">
            <a:off x="-397932" y="829022"/>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1" name="Rectangle 60">
            <a:extLst>
              <a:ext uri="{FF2B5EF4-FFF2-40B4-BE49-F238E27FC236}">
                <a16:creationId xmlns:a16="http://schemas.microsoft.com/office/drawing/2014/main" id="{76F40C4F-ECEE-4427-A8B8-C51B6FC2A2C0}"/>
              </a:ext>
            </a:extLst>
          </p:cNvPr>
          <p:cNvSpPr/>
          <p:nvPr userDrawn="1"/>
        </p:nvSpPr>
        <p:spPr>
          <a:xfrm rot="5400000">
            <a:off x="-406799" y="2358154"/>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2" name="Rectangle 61">
            <a:extLst>
              <a:ext uri="{FF2B5EF4-FFF2-40B4-BE49-F238E27FC236}">
                <a16:creationId xmlns:a16="http://schemas.microsoft.com/office/drawing/2014/main" id="{5ACA9D73-9B53-4B35-8A5A-9DD1209FFC3F}"/>
              </a:ext>
            </a:extLst>
          </p:cNvPr>
          <p:cNvSpPr/>
          <p:nvPr userDrawn="1"/>
        </p:nvSpPr>
        <p:spPr>
          <a:xfrm rot="5400000">
            <a:off x="-406799" y="3887286"/>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4" name="Rectangle 63">
            <a:extLst>
              <a:ext uri="{FF2B5EF4-FFF2-40B4-BE49-F238E27FC236}">
                <a16:creationId xmlns:a16="http://schemas.microsoft.com/office/drawing/2014/main" id="{BB53143E-4E24-4F2E-8EF7-B734F157B345}"/>
              </a:ext>
            </a:extLst>
          </p:cNvPr>
          <p:cNvSpPr/>
          <p:nvPr userDrawn="1"/>
        </p:nvSpPr>
        <p:spPr>
          <a:xfrm rot="5400000">
            <a:off x="2516987" y="2358153"/>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5" name="Rectangle 64">
            <a:extLst>
              <a:ext uri="{FF2B5EF4-FFF2-40B4-BE49-F238E27FC236}">
                <a16:creationId xmlns:a16="http://schemas.microsoft.com/office/drawing/2014/main" id="{D9960686-5920-4EEE-8860-AD3F1320206B}"/>
              </a:ext>
            </a:extLst>
          </p:cNvPr>
          <p:cNvSpPr/>
          <p:nvPr userDrawn="1"/>
        </p:nvSpPr>
        <p:spPr>
          <a:xfrm rot="5400000">
            <a:off x="2523146" y="3887284"/>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7" name="Rectangle 66">
            <a:extLst>
              <a:ext uri="{FF2B5EF4-FFF2-40B4-BE49-F238E27FC236}">
                <a16:creationId xmlns:a16="http://schemas.microsoft.com/office/drawing/2014/main" id="{E5AD35A0-0B85-4CD3-9E88-379C10174C14}"/>
              </a:ext>
            </a:extLst>
          </p:cNvPr>
          <p:cNvSpPr/>
          <p:nvPr userDrawn="1"/>
        </p:nvSpPr>
        <p:spPr>
          <a:xfrm rot="5400000">
            <a:off x="5431907" y="2358155"/>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8" name="Rectangle 67">
            <a:extLst>
              <a:ext uri="{FF2B5EF4-FFF2-40B4-BE49-F238E27FC236}">
                <a16:creationId xmlns:a16="http://schemas.microsoft.com/office/drawing/2014/main" id="{1AAA936C-F473-461F-9075-51329772263E}"/>
              </a:ext>
            </a:extLst>
          </p:cNvPr>
          <p:cNvSpPr/>
          <p:nvPr userDrawn="1"/>
        </p:nvSpPr>
        <p:spPr>
          <a:xfrm rot="5400000">
            <a:off x="5431905" y="3887284"/>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5" name="Title 14">
            <a:extLst>
              <a:ext uri="{FF2B5EF4-FFF2-40B4-BE49-F238E27FC236}">
                <a16:creationId xmlns:a16="http://schemas.microsoft.com/office/drawing/2014/main" id="{F1729FF3-4DF8-4C46-B8A0-6751BCA89A71}"/>
              </a:ext>
            </a:extLst>
          </p:cNvPr>
          <p:cNvSpPr>
            <a:spLocks noGrp="1"/>
          </p:cNvSpPr>
          <p:nvPr>
            <p:ph type="title"/>
          </p:nvPr>
        </p:nvSpPr>
        <p:spPr>
          <a:xfrm>
            <a:off x="3088144" y="273844"/>
            <a:ext cx="5427205" cy="994172"/>
          </a:xfrm>
        </p:spPr>
        <p:txBody>
          <a:bodyPr/>
          <a:lstStyle/>
          <a:p>
            <a:r>
              <a:rPr lang="en-US"/>
              <a:t>Click to edit Master title style</a:t>
            </a:r>
          </a:p>
        </p:txBody>
      </p:sp>
      <p:sp>
        <p:nvSpPr>
          <p:cNvPr id="2" name="Date Placeholder 1">
            <a:extLst>
              <a:ext uri="{FF2B5EF4-FFF2-40B4-BE49-F238E27FC236}">
                <a16:creationId xmlns:a16="http://schemas.microsoft.com/office/drawing/2014/main" id="{D8795489-FFF0-4F57-A238-4D59366540AD}"/>
              </a:ext>
            </a:extLst>
          </p:cNvPr>
          <p:cNvSpPr>
            <a:spLocks noGrp="1"/>
          </p:cNvSpPr>
          <p:nvPr>
            <p:ph type="dt" sz="half" idx="37"/>
          </p:nvPr>
        </p:nvSpPr>
        <p:spPr/>
        <p:txBody>
          <a:bodyPr/>
          <a:lstStyle/>
          <a:p>
            <a:r>
              <a:rPr lang="en-US"/>
              <a:t>October 2021</a:t>
            </a:r>
          </a:p>
        </p:txBody>
      </p:sp>
      <p:sp>
        <p:nvSpPr>
          <p:cNvPr id="3" name="Footer Placeholder 2">
            <a:extLst>
              <a:ext uri="{FF2B5EF4-FFF2-40B4-BE49-F238E27FC236}">
                <a16:creationId xmlns:a16="http://schemas.microsoft.com/office/drawing/2014/main" id="{4956FA23-C249-45CA-86A1-4C9BBC88F5CB}"/>
              </a:ext>
            </a:extLst>
          </p:cNvPr>
          <p:cNvSpPr>
            <a:spLocks noGrp="1"/>
          </p:cNvSpPr>
          <p:nvPr>
            <p:ph type="ftr" sz="quarter" idx="38"/>
          </p:nvPr>
        </p:nvSpPr>
        <p:spPr/>
        <p:txBody>
          <a:bodyPr/>
          <a:lstStyle/>
          <a:p>
            <a:r>
              <a:rPr lang="en-US"/>
              <a:t>Virtual AskQC Office Hours: Getting a fix on fixed field elements</a:t>
            </a:r>
          </a:p>
        </p:txBody>
      </p:sp>
      <p:sp>
        <p:nvSpPr>
          <p:cNvPr id="5" name="Slide Number Placeholder 4">
            <a:extLst>
              <a:ext uri="{FF2B5EF4-FFF2-40B4-BE49-F238E27FC236}">
                <a16:creationId xmlns:a16="http://schemas.microsoft.com/office/drawing/2014/main" id="{CD9BC803-A4B7-4B75-9F91-BFCA305461AE}"/>
              </a:ext>
            </a:extLst>
          </p:cNvPr>
          <p:cNvSpPr>
            <a:spLocks noGrp="1"/>
          </p:cNvSpPr>
          <p:nvPr>
            <p:ph type="sldNum" sz="quarter" idx="39"/>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55006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ABE2F7-8D07-48C2-97E7-7F8A138CB304}"/>
              </a:ext>
            </a:extLst>
          </p:cNvPr>
          <p:cNvSpPr>
            <a:spLocks noGrp="1"/>
          </p:cNvSpPr>
          <p:nvPr>
            <p:ph type="pic" sz="quarter" idx="10"/>
          </p:nvPr>
        </p:nvSpPr>
        <p:spPr>
          <a:xfrm>
            <a:off x="353812" y="180315"/>
            <a:ext cx="1024228" cy="1316743"/>
          </a:xfrm>
        </p:spPr>
        <p:txBody>
          <a:bodyPr/>
          <a:lstStyle>
            <a:lvl1pPr marL="0" indent="0">
              <a:buNone/>
              <a:defRPr/>
            </a:lvl1pPr>
          </a:lstStyle>
          <a:p>
            <a:endParaRPr lang="en-US"/>
          </a:p>
        </p:txBody>
      </p:sp>
      <p:sp>
        <p:nvSpPr>
          <p:cNvPr id="6" name="Text Placeholder 5">
            <a:extLst>
              <a:ext uri="{FF2B5EF4-FFF2-40B4-BE49-F238E27FC236}">
                <a16:creationId xmlns:a16="http://schemas.microsoft.com/office/drawing/2014/main" id="{FAB63514-9D08-4DC0-B2C6-7133FE4BA11D}"/>
              </a:ext>
            </a:extLst>
          </p:cNvPr>
          <p:cNvSpPr>
            <a:spLocks noGrp="1"/>
          </p:cNvSpPr>
          <p:nvPr>
            <p:ph type="body" sz="quarter" idx="11" hasCustomPrompt="1"/>
          </p:nvPr>
        </p:nvSpPr>
        <p:spPr>
          <a:xfrm>
            <a:off x="1436072" y="42765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8" name="Text Placeholder 7">
            <a:extLst>
              <a:ext uri="{FF2B5EF4-FFF2-40B4-BE49-F238E27FC236}">
                <a16:creationId xmlns:a16="http://schemas.microsoft.com/office/drawing/2014/main" id="{19295D5C-CAEB-4DF2-91CC-BFF323C64E7A}"/>
              </a:ext>
            </a:extLst>
          </p:cNvPr>
          <p:cNvSpPr>
            <a:spLocks noGrp="1"/>
          </p:cNvSpPr>
          <p:nvPr>
            <p:ph type="body" sz="quarter" idx="12" hasCustomPrompt="1"/>
          </p:nvPr>
        </p:nvSpPr>
        <p:spPr>
          <a:xfrm>
            <a:off x="1436073" y="724105"/>
            <a:ext cx="1371522" cy="340829"/>
          </a:xfrm>
        </p:spPr>
        <p:txBody>
          <a:bodyPr anchor="ctr">
            <a:normAutofit/>
          </a:bodyPr>
          <a:lstStyle>
            <a:lvl1pPr marL="0" indent="0" algn="ctr">
              <a:buNone/>
              <a:defRPr sz="800"/>
            </a:lvl1pPr>
          </a:lstStyle>
          <a:p>
            <a:pPr lvl="0"/>
            <a:r>
              <a:rPr lang="en-US" sz="800"/>
              <a:t>Title</a:t>
            </a:r>
            <a:endParaRPr lang="en-US"/>
          </a:p>
        </p:txBody>
      </p:sp>
      <p:sp>
        <p:nvSpPr>
          <p:cNvPr id="30" name="Picture Placeholder 3">
            <a:extLst>
              <a:ext uri="{FF2B5EF4-FFF2-40B4-BE49-F238E27FC236}">
                <a16:creationId xmlns:a16="http://schemas.microsoft.com/office/drawing/2014/main" id="{FE0F31B8-C2B8-4031-9270-8ECB33911879}"/>
              </a:ext>
            </a:extLst>
          </p:cNvPr>
          <p:cNvSpPr>
            <a:spLocks noGrp="1"/>
          </p:cNvSpPr>
          <p:nvPr>
            <p:ph type="pic" sz="quarter" idx="13"/>
          </p:nvPr>
        </p:nvSpPr>
        <p:spPr>
          <a:xfrm>
            <a:off x="353812" y="1709448"/>
            <a:ext cx="1024228" cy="1316743"/>
          </a:xfrm>
        </p:spPr>
        <p:txBody>
          <a:bodyPr/>
          <a:lstStyle>
            <a:lvl1pPr marL="0" indent="0">
              <a:buNone/>
              <a:defRPr/>
            </a:lvl1pPr>
          </a:lstStyle>
          <a:p>
            <a:endParaRPr lang="en-US"/>
          </a:p>
        </p:txBody>
      </p:sp>
      <p:sp>
        <p:nvSpPr>
          <p:cNvPr id="31" name="Text Placeholder 5">
            <a:extLst>
              <a:ext uri="{FF2B5EF4-FFF2-40B4-BE49-F238E27FC236}">
                <a16:creationId xmlns:a16="http://schemas.microsoft.com/office/drawing/2014/main" id="{65CE98FF-756C-4D0F-BB24-A0560A340B04}"/>
              </a:ext>
            </a:extLst>
          </p:cNvPr>
          <p:cNvSpPr>
            <a:spLocks noGrp="1"/>
          </p:cNvSpPr>
          <p:nvPr>
            <p:ph type="body" sz="quarter" idx="14" hasCustomPrompt="1"/>
          </p:nvPr>
        </p:nvSpPr>
        <p:spPr>
          <a:xfrm>
            <a:off x="1436072" y="1956788"/>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32" name="Text Placeholder 7">
            <a:extLst>
              <a:ext uri="{FF2B5EF4-FFF2-40B4-BE49-F238E27FC236}">
                <a16:creationId xmlns:a16="http://schemas.microsoft.com/office/drawing/2014/main" id="{958B7983-84F0-47DA-A711-8156BA5A52D6}"/>
              </a:ext>
            </a:extLst>
          </p:cNvPr>
          <p:cNvSpPr>
            <a:spLocks noGrp="1"/>
          </p:cNvSpPr>
          <p:nvPr>
            <p:ph type="body" sz="quarter" idx="15" hasCustomPrompt="1"/>
          </p:nvPr>
        </p:nvSpPr>
        <p:spPr>
          <a:xfrm>
            <a:off x="1436073" y="2253238"/>
            <a:ext cx="1371522" cy="340829"/>
          </a:xfrm>
        </p:spPr>
        <p:txBody>
          <a:bodyPr anchor="ctr">
            <a:normAutofit/>
          </a:bodyPr>
          <a:lstStyle>
            <a:lvl1pPr marL="0" indent="0" algn="ctr">
              <a:buNone/>
              <a:defRPr sz="800"/>
            </a:lvl1pPr>
          </a:lstStyle>
          <a:p>
            <a:pPr lvl="0"/>
            <a:r>
              <a:rPr lang="en-US" sz="800"/>
              <a:t>Title</a:t>
            </a:r>
            <a:endParaRPr lang="en-US"/>
          </a:p>
        </p:txBody>
      </p:sp>
      <p:sp>
        <p:nvSpPr>
          <p:cNvPr id="33" name="Picture Placeholder 3">
            <a:extLst>
              <a:ext uri="{FF2B5EF4-FFF2-40B4-BE49-F238E27FC236}">
                <a16:creationId xmlns:a16="http://schemas.microsoft.com/office/drawing/2014/main" id="{24192ACE-E662-4279-B7AD-6C28CAEF14BB}"/>
              </a:ext>
            </a:extLst>
          </p:cNvPr>
          <p:cNvSpPr>
            <a:spLocks noGrp="1"/>
          </p:cNvSpPr>
          <p:nvPr>
            <p:ph type="pic" sz="quarter" idx="16"/>
          </p:nvPr>
        </p:nvSpPr>
        <p:spPr>
          <a:xfrm>
            <a:off x="353811" y="3238582"/>
            <a:ext cx="1024228" cy="1316743"/>
          </a:xfrm>
        </p:spPr>
        <p:txBody>
          <a:bodyPr/>
          <a:lstStyle>
            <a:lvl1pPr marL="0" indent="0">
              <a:buNone/>
              <a:defRPr/>
            </a:lvl1pPr>
          </a:lstStyle>
          <a:p>
            <a:endParaRPr lang="en-US"/>
          </a:p>
        </p:txBody>
      </p:sp>
      <p:sp>
        <p:nvSpPr>
          <p:cNvPr id="34" name="Text Placeholder 5">
            <a:extLst>
              <a:ext uri="{FF2B5EF4-FFF2-40B4-BE49-F238E27FC236}">
                <a16:creationId xmlns:a16="http://schemas.microsoft.com/office/drawing/2014/main" id="{5A6E6493-B4C6-4DA6-94B7-20014465B377}"/>
              </a:ext>
            </a:extLst>
          </p:cNvPr>
          <p:cNvSpPr>
            <a:spLocks noGrp="1"/>
          </p:cNvSpPr>
          <p:nvPr>
            <p:ph type="body" sz="quarter" idx="17" hasCustomPrompt="1"/>
          </p:nvPr>
        </p:nvSpPr>
        <p:spPr>
          <a:xfrm>
            <a:off x="1436071" y="3485922"/>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35" name="Text Placeholder 7">
            <a:extLst>
              <a:ext uri="{FF2B5EF4-FFF2-40B4-BE49-F238E27FC236}">
                <a16:creationId xmlns:a16="http://schemas.microsoft.com/office/drawing/2014/main" id="{4C4E6C94-8005-48CE-BC2D-97160D36F689}"/>
              </a:ext>
            </a:extLst>
          </p:cNvPr>
          <p:cNvSpPr>
            <a:spLocks noGrp="1"/>
          </p:cNvSpPr>
          <p:nvPr>
            <p:ph type="body" sz="quarter" idx="18" hasCustomPrompt="1"/>
          </p:nvPr>
        </p:nvSpPr>
        <p:spPr>
          <a:xfrm>
            <a:off x="1436072" y="3782372"/>
            <a:ext cx="1371522" cy="340829"/>
          </a:xfrm>
        </p:spPr>
        <p:txBody>
          <a:bodyPr anchor="ctr">
            <a:normAutofit/>
          </a:bodyPr>
          <a:lstStyle>
            <a:lvl1pPr marL="0" indent="0" algn="ctr">
              <a:buNone/>
              <a:defRPr sz="800"/>
            </a:lvl1pPr>
          </a:lstStyle>
          <a:p>
            <a:pPr lvl="0"/>
            <a:r>
              <a:rPr lang="en-US" sz="800"/>
              <a:t>Title</a:t>
            </a:r>
            <a:endParaRPr lang="en-US"/>
          </a:p>
        </p:txBody>
      </p:sp>
      <p:sp>
        <p:nvSpPr>
          <p:cNvPr id="39" name="Picture Placeholder 3">
            <a:extLst>
              <a:ext uri="{FF2B5EF4-FFF2-40B4-BE49-F238E27FC236}">
                <a16:creationId xmlns:a16="http://schemas.microsoft.com/office/drawing/2014/main" id="{A618D15C-43E6-4B10-9D18-ED452ACE1124}"/>
              </a:ext>
            </a:extLst>
          </p:cNvPr>
          <p:cNvSpPr>
            <a:spLocks noGrp="1"/>
          </p:cNvSpPr>
          <p:nvPr>
            <p:ph type="pic" sz="quarter" idx="19"/>
          </p:nvPr>
        </p:nvSpPr>
        <p:spPr>
          <a:xfrm>
            <a:off x="3268731" y="180315"/>
            <a:ext cx="1024228" cy="1316743"/>
          </a:xfrm>
        </p:spPr>
        <p:txBody>
          <a:bodyPr/>
          <a:lstStyle>
            <a:lvl1pPr marL="0" indent="0">
              <a:buNone/>
              <a:defRPr/>
            </a:lvl1pPr>
          </a:lstStyle>
          <a:p>
            <a:endParaRPr lang="en-US"/>
          </a:p>
        </p:txBody>
      </p:sp>
      <p:sp>
        <p:nvSpPr>
          <p:cNvPr id="40" name="Text Placeholder 5">
            <a:extLst>
              <a:ext uri="{FF2B5EF4-FFF2-40B4-BE49-F238E27FC236}">
                <a16:creationId xmlns:a16="http://schemas.microsoft.com/office/drawing/2014/main" id="{14A9B54C-DE95-4ABA-A6B7-E44101004DD6}"/>
              </a:ext>
            </a:extLst>
          </p:cNvPr>
          <p:cNvSpPr>
            <a:spLocks noGrp="1"/>
          </p:cNvSpPr>
          <p:nvPr>
            <p:ph type="body" sz="quarter" idx="20" hasCustomPrompt="1"/>
          </p:nvPr>
        </p:nvSpPr>
        <p:spPr>
          <a:xfrm>
            <a:off x="4350991" y="42765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41" name="Text Placeholder 7">
            <a:extLst>
              <a:ext uri="{FF2B5EF4-FFF2-40B4-BE49-F238E27FC236}">
                <a16:creationId xmlns:a16="http://schemas.microsoft.com/office/drawing/2014/main" id="{29E34AC3-FE49-4D79-8867-06ACFAD9FDB1}"/>
              </a:ext>
            </a:extLst>
          </p:cNvPr>
          <p:cNvSpPr>
            <a:spLocks noGrp="1"/>
          </p:cNvSpPr>
          <p:nvPr>
            <p:ph type="body" sz="quarter" idx="21" hasCustomPrompt="1"/>
          </p:nvPr>
        </p:nvSpPr>
        <p:spPr>
          <a:xfrm>
            <a:off x="4350992" y="724105"/>
            <a:ext cx="1371522" cy="340829"/>
          </a:xfrm>
        </p:spPr>
        <p:txBody>
          <a:bodyPr anchor="ctr">
            <a:normAutofit/>
          </a:bodyPr>
          <a:lstStyle>
            <a:lvl1pPr marL="0" indent="0" algn="ctr">
              <a:buNone/>
              <a:defRPr sz="800"/>
            </a:lvl1pPr>
          </a:lstStyle>
          <a:p>
            <a:pPr lvl="0"/>
            <a:r>
              <a:rPr lang="en-US" sz="800"/>
              <a:t>Title</a:t>
            </a:r>
            <a:endParaRPr lang="en-US"/>
          </a:p>
        </p:txBody>
      </p:sp>
      <p:sp>
        <p:nvSpPr>
          <p:cNvPr id="42" name="Picture Placeholder 3">
            <a:extLst>
              <a:ext uri="{FF2B5EF4-FFF2-40B4-BE49-F238E27FC236}">
                <a16:creationId xmlns:a16="http://schemas.microsoft.com/office/drawing/2014/main" id="{0A6E9896-72A1-4A67-A7FC-9FB5E37DA798}"/>
              </a:ext>
            </a:extLst>
          </p:cNvPr>
          <p:cNvSpPr>
            <a:spLocks noGrp="1"/>
          </p:cNvSpPr>
          <p:nvPr>
            <p:ph type="pic" sz="quarter" idx="22"/>
          </p:nvPr>
        </p:nvSpPr>
        <p:spPr>
          <a:xfrm>
            <a:off x="3268731" y="1709448"/>
            <a:ext cx="1024228" cy="1316743"/>
          </a:xfrm>
        </p:spPr>
        <p:txBody>
          <a:bodyPr/>
          <a:lstStyle>
            <a:lvl1pPr marL="0" indent="0">
              <a:buNone/>
              <a:defRPr/>
            </a:lvl1pPr>
          </a:lstStyle>
          <a:p>
            <a:endParaRPr lang="en-US"/>
          </a:p>
        </p:txBody>
      </p:sp>
      <p:sp>
        <p:nvSpPr>
          <p:cNvPr id="43" name="Text Placeholder 5">
            <a:extLst>
              <a:ext uri="{FF2B5EF4-FFF2-40B4-BE49-F238E27FC236}">
                <a16:creationId xmlns:a16="http://schemas.microsoft.com/office/drawing/2014/main" id="{F6D3F50A-2891-4871-97F7-BD3526625F96}"/>
              </a:ext>
            </a:extLst>
          </p:cNvPr>
          <p:cNvSpPr>
            <a:spLocks noGrp="1"/>
          </p:cNvSpPr>
          <p:nvPr>
            <p:ph type="body" sz="quarter" idx="23" hasCustomPrompt="1"/>
          </p:nvPr>
        </p:nvSpPr>
        <p:spPr>
          <a:xfrm>
            <a:off x="4350991" y="1956788"/>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44" name="Text Placeholder 7">
            <a:extLst>
              <a:ext uri="{FF2B5EF4-FFF2-40B4-BE49-F238E27FC236}">
                <a16:creationId xmlns:a16="http://schemas.microsoft.com/office/drawing/2014/main" id="{27505D12-C833-4AC4-936B-0648A0425417}"/>
              </a:ext>
            </a:extLst>
          </p:cNvPr>
          <p:cNvSpPr>
            <a:spLocks noGrp="1"/>
          </p:cNvSpPr>
          <p:nvPr>
            <p:ph type="body" sz="quarter" idx="24" hasCustomPrompt="1"/>
          </p:nvPr>
        </p:nvSpPr>
        <p:spPr>
          <a:xfrm>
            <a:off x="4350992" y="2253238"/>
            <a:ext cx="1371522" cy="340829"/>
          </a:xfrm>
        </p:spPr>
        <p:txBody>
          <a:bodyPr anchor="ctr">
            <a:normAutofit/>
          </a:bodyPr>
          <a:lstStyle>
            <a:lvl1pPr marL="0" indent="0" algn="ctr">
              <a:buNone/>
              <a:defRPr sz="800"/>
            </a:lvl1pPr>
          </a:lstStyle>
          <a:p>
            <a:pPr lvl="0"/>
            <a:r>
              <a:rPr lang="en-US" sz="800"/>
              <a:t>Title</a:t>
            </a:r>
            <a:endParaRPr lang="en-US"/>
          </a:p>
        </p:txBody>
      </p:sp>
      <p:sp>
        <p:nvSpPr>
          <p:cNvPr id="45" name="Picture Placeholder 3">
            <a:extLst>
              <a:ext uri="{FF2B5EF4-FFF2-40B4-BE49-F238E27FC236}">
                <a16:creationId xmlns:a16="http://schemas.microsoft.com/office/drawing/2014/main" id="{94D4592B-B970-46FC-B77B-4B5329065F79}"/>
              </a:ext>
            </a:extLst>
          </p:cNvPr>
          <p:cNvSpPr>
            <a:spLocks noGrp="1"/>
          </p:cNvSpPr>
          <p:nvPr>
            <p:ph type="pic" sz="quarter" idx="25"/>
          </p:nvPr>
        </p:nvSpPr>
        <p:spPr>
          <a:xfrm>
            <a:off x="3268730" y="3238582"/>
            <a:ext cx="1024228" cy="1316743"/>
          </a:xfrm>
        </p:spPr>
        <p:txBody>
          <a:bodyPr/>
          <a:lstStyle>
            <a:lvl1pPr marL="0" indent="0">
              <a:buNone/>
              <a:defRPr/>
            </a:lvl1pPr>
          </a:lstStyle>
          <a:p>
            <a:endParaRPr lang="en-US"/>
          </a:p>
        </p:txBody>
      </p:sp>
      <p:sp>
        <p:nvSpPr>
          <p:cNvPr id="46" name="Text Placeholder 5">
            <a:extLst>
              <a:ext uri="{FF2B5EF4-FFF2-40B4-BE49-F238E27FC236}">
                <a16:creationId xmlns:a16="http://schemas.microsoft.com/office/drawing/2014/main" id="{B8B7A88F-A2A1-40B4-BE90-5A8D949A79E3}"/>
              </a:ext>
            </a:extLst>
          </p:cNvPr>
          <p:cNvSpPr>
            <a:spLocks noGrp="1"/>
          </p:cNvSpPr>
          <p:nvPr>
            <p:ph type="body" sz="quarter" idx="26" hasCustomPrompt="1"/>
          </p:nvPr>
        </p:nvSpPr>
        <p:spPr>
          <a:xfrm>
            <a:off x="4350990" y="3485922"/>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47" name="Text Placeholder 7">
            <a:extLst>
              <a:ext uri="{FF2B5EF4-FFF2-40B4-BE49-F238E27FC236}">
                <a16:creationId xmlns:a16="http://schemas.microsoft.com/office/drawing/2014/main" id="{881C8AF2-7C54-4393-AD9C-6873382679B7}"/>
              </a:ext>
            </a:extLst>
          </p:cNvPr>
          <p:cNvSpPr>
            <a:spLocks noGrp="1"/>
          </p:cNvSpPr>
          <p:nvPr>
            <p:ph type="body" sz="quarter" idx="27" hasCustomPrompt="1"/>
          </p:nvPr>
        </p:nvSpPr>
        <p:spPr>
          <a:xfrm>
            <a:off x="4350991" y="3782372"/>
            <a:ext cx="1371522" cy="340829"/>
          </a:xfrm>
        </p:spPr>
        <p:txBody>
          <a:bodyPr anchor="ctr">
            <a:normAutofit/>
          </a:bodyPr>
          <a:lstStyle>
            <a:lvl1pPr marL="0" indent="0" algn="ctr">
              <a:buNone/>
              <a:defRPr sz="800"/>
            </a:lvl1pPr>
          </a:lstStyle>
          <a:p>
            <a:pPr lvl="0"/>
            <a:r>
              <a:rPr lang="en-US" sz="800"/>
              <a:t>Title</a:t>
            </a:r>
            <a:endParaRPr lang="en-US"/>
          </a:p>
        </p:txBody>
      </p:sp>
      <p:sp>
        <p:nvSpPr>
          <p:cNvPr id="48" name="Picture Placeholder 3">
            <a:extLst>
              <a:ext uri="{FF2B5EF4-FFF2-40B4-BE49-F238E27FC236}">
                <a16:creationId xmlns:a16="http://schemas.microsoft.com/office/drawing/2014/main" id="{9ADB6532-96D5-4A82-8EA7-AA2BF3EFA16A}"/>
              </a:ext>
            </a:extLst>
          </p:cNvPr>
          <p:cNvSpPr>
            <a:spLocks noGrp="1"/>
          </p:cNvSpPr>
          <p:nvPr>
            <p:ph type="pic" sz="quarter" idx="28"/>
          </p:nvPr>
        </p:nvSpPr>
        <p:spPr>
          <a:xfrm>
            <a:off x="6183650" y="180315"/>
            <a:ext cx="1024228" cy="1316743"/>
          </a:xfrm>
        </p:spPr>
        <p:txBody>
          <a:bodyPr/>
          <a:lstStyle>
            <a:lvl1pPr marL="0" indent="0">
              <a:buNone/>
              <a:defRPr/>
            </a:lvl1pPr>
          </a:lstStyle>
          <a:p>
            <a:endParaRPr lang="en-US"/>
          </a:p>
        </p:txBody>
      </p:sp>
      <p:sp>
        <p:nvSpPr>
          <p:cNvPr id="49" name="Text Placeholder 5">
            <a:extLst>
              <a:ext uri="{FF2B5EF4-FFF2-40B4-BE49-F238E27FC236}">
                <a16:creationId xmlns:a16="http://schemas.microsoft.com/office/drawing/2014/main" id="{BC3AB7C5-2D0C-4C00-99EB-EFAEA948C8FE}"/>
              </a:ext>
            </a:extLst>
          </p:cNvPr>
          <p:cNvSpPr>
            <a:spLocks noGrp="1"/>
          </p:cNvSpPr>
          <p:nvPr>
            <p:ph type="body" sz="quarter" idx="29" hasCustomPrompt="1"/>
          </p:nvPr>
        </p:nvSpPr>
        <p:spPr>
          <a:xfrm>
            <a:off x="7265910" y="427655"/>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50" name="Text Placeholder 7">
            <a:extLst>
              <a:ext uri="{FF2B5EF4-FFF2-40B4-BE49-F238E27FC236}">
                <a16:creationId xmlns:a16="http://schemas.microsoft.com/office/drawing/2014/main" id="{A7481E46-E048-4AA9-8243-0B988E4923CE}"/>
              </a:ext>
            </a:extLst>
          </p:cNvPr>
          <p:cNvSpPr>
            <a:spLocks noGrp="1"/>
          </p:cNvSpPr>
          <p:nvPr>
            <p:ph type="body" sz="quarter" idx="30" hasCustomPrompt="1"/>
          </p:nvPr>
        </p:nvSpPr>
        <p:spPr>
          <a:xfrm>
            <a:off x="7265911" y="724105"/>
            <a:ext cx="1371522" cy="340829"/>
          </a:xfrm>
        </p:spPr>
        <p:txBody>
          <a:bodyPr anchor="ctr">
            <a:normAutofit/>
          </a:bodyPr>
          <a:lstStyle>
            <a:lvl1pPr marL="0" indent="0" algn="ctr">
              <a:buNone/>
              <a:defRPr sz="800"/>
            </a:lvl1pPr>
          </a:lstStyle>
          <a:p>
            <a:pPr lvl="0"/>
            <a:r>
              <a:rPr lang="en-US" sz="800"/>
              <a:t>Title</a:t>
            </a:r>
            <a:endParaRPr lang="en-US"/>
          </a:p>
        </p:txBody>
      </p:sp>
      <p:sp>
        <p:nvSpPr>
          <p:cNvPr id="51" name="Picture Placeholder 3">
            <a:extLst>
              <a:ext uri="{FF2B5EF4-FFF2-40B4-BE49-F238E27FC236}">
                <a16:creationId xmlns:a16="http://schemas.microsoft.com/office/drawing/2014/main" id="{D48CB705-A608-438D-9A7F-2B74786AD679}"/>
              </a:ext>
            </a:extLst>
          </p:cNvPr>
          <p:cNvSpPr>
            <a:spLocks noGrp="1"/>
          </p:cNvSpPr>
          <p:nvPr>
            <p:ph type="pic" sz="quarter" idx="31"/>
          </p:nvPr>
        </p:nvSpPr>
        <p:spPr>
          <a:xfrm>
            <a:off x="6183650" y="1709448"/>
            <a:ext cx="1024228" cy="1316743"/>
          </a:xfrm>
        </p:spPr>
        <p:txBody>
          <a:bodyPr/>
          <a:lstStyle>
            <a:lvl1pPr marL="0" indent="0">
              <a:buNone/>
              <a:defRPr/>
            </a:lvl1pPr>
          </a:lstStyle>
          <a:p>
            <a:endParaRPr lang="en-US"/>
          </a:p>
        </p:txBody>
      </p:sp>
      <p:sp>
        <p:nvSpPr>
          <p:cNvPr id="52" name="Text Placeholder 5">
            <a:extLst>
              <a:ext uri="{FF2B5EF4-FFF2-40B4-BE49-F238E27FC236}">
                <a16:creationId xmlns:a16="http://schemas.microsoft.com/office/drawing/2014/main" id="{CE6D02E8-34CC-4F95-8E23-0A96EB3AD192}"/>
              </a:ext>
            </a:extLst>
          </p:cNvPr>
          <p:cNvSpPr>
            <a:spLocks noGrp="1"/>
          </p:cNvSpPr>
          <p:nvPr>
            <p:ph type="body" sz="quarter" idx="32" hasCustomPrompt="1"/>
          </p:nvPr>
        </p:nvSpPr>
        <p:spPr>
          <a:xfrm>
            <a:off x="7265910" y="1956788"/>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53" name="Text Placeholder 7">
            <a:extLst>
              <a:ext uri="{FF2B5EF4-FFF2-40B4-BE49-F238E27FC236}">
                <a16:creationId xmlns:a16="http://schemas.microsoft.com/office/drawing/2014/main" id="{5E0F0776-E6C7-4B7F-AB21-98DFCBC050F2}"/>
              </a:ext>
            </a:extLst>
          </p:cNvPr>
          <p:cNvSpPr>
            <a:spLocks noGrp="1"/>
          </p:cNvSpPr>
          <p:nvPr>
            <p:ph type="body" sz="quarter" idx="33" hasCustomPrompt="1"/>
          </p:nvPr>
        </p:nvSpPr>
        <p:spPr>
          <a:xfrm>
            <a:off x="7265911" y="2253238"/>
            <a:ext cx="1371522" cy="340829"/>
          </a:xfrm>
        </p:spPr>
        <p:txBody>
          <a:bodyPr anchor="ctr">
            <a:normAutofit/>
          </a:bodyPr>
          <a:lstStyle>
            <a:lvl1pPr marL="0" indent="0" algn="ctr">
              <a:buNone/>
              <a:defRPr sz="800"/>
            </a:lvl1pPr>
          </a:lstStyle>
          <a:p>
            <a:pPr lvl="0"/>
            <a:r>
              <a:rPr lang="en-US" sz="800"/>
              <a:t>Title</a:t>
            </a:r>
            <a:endParaRPr lang="en-US"/>
          </a:p>
        </p:txBody>
      </p:sp>
      <p:sp>
        <p:nvSpPr>
          <p:cNvPr id="54" name="Picture Placeholder 3">
            <a:extLst>
              <a:ext uri="{FF2B5EF4-FFF2-40B4-BE49-F238E27FC236}">
                <a16:creationId xmlns:a16="http://schemas.microsoft.com/office/drawing/2014/main" id="{3AC3BE22-195F-48DD-876F-472E5D98E071}"/>
              </a:ext>
            </a:extLst>
          </p:cNvPr>
          <p:cNvSpPr>
            <a:spLocks noGrp="1"/>
          </p:cNvSpPr>
          <p:nvPr>
            <p:ph type="pic" sz="quarter" idx="34"/>
          </p:nvPr>
        </p:nvSpPr>
        <p:spPr>
          <a:xfrm>
            <a:off x="6183649" y="3238582"/>
            <a:ext cx="1024228" cy="1316743"/>
          </a:xfrm>
        </p:spPr>
        <p:txBody>
          <a:bodyPr/>
          <a:lstStyle>
            <a:lvl1pPr marL="0" indent="0">
              <a:buNone/>
              <a:defRPr/>
            </a:lvl1pPr>
          </a:lstStyle>
          <a:p>
            <a:endParaRPr lang="en-US"/>
          </a:p>
        </p:txBody>
      </p:sp>
      <p:sp>
        <p:nvSpPr>
          <p:cNvPr id="55" name="Text Placeholder 5">
            <a:extLst>
              <a:ext uri="{FF2B5EF4-FFF2-40B4-BE49-F238E27FC236}">
                <a16:creationId xmlns:a16="http://schemas.microsoft.com/office/drawing/2014/main" id="{6CED9066-5B4A-4232-93F6-AE625A78B340}"/>
              </a:ext>
            </a:extLst>
          </p:cNvPr>
          <p:cNvSpPr>
            <a:spLocks noGrp="1"/>
          </p:cNvSpPr>
          <p:nvPr>
            <p:ph type="body" sz="quarter" idx="35" hasCustomPrompt="1"/>
          </p:nvPr>
        </p:nvSpPr>
        <p:spPr>
          <a:xfrm>
            <a:off x="7265909" y="3485922"/>
            <a:ext cx="1371522" cy="245391"/>
          </a:xfrm>
        </p:spPr>
        <p:txBody>
          <a:bodyPr anchor="ctr">
            <a:normAutofit/>
          </a:bodyPr>
          <a:lstStyle>
            <a:lvl1pPr marL="0" indent="0" algn="ctr">
              <a:buFont typeface="Arial" panose="020B0604020202020204" pitchFamily="34" charset="0"/>
              <a:buNone/>
              <a:defRPr sz="1200" b="1"/>
            </a:lvl1pPr>
            <a:lvl2pPr marL="342900" indent="0">
              <a:buNone/>
              <a:defRPr/>
            </a:lvl2pPr>
          </a:lstStyle>
          <a:p>
            <a:pPr lvl="0"/>
            <a:r>
              <a:rPr lang="en-US" sz="1200"/>
              <a:t>Name</a:t>
            </a:r>
            <a:endParaRPr lang="en-US"/>
          </a:p>
        </p:txBody>
      </p:sp>
      <p:sp>
        <p:nvSpPr>
          <p:cNvPr id="56" name="Text Placeholder 7">
            <a:extLst>
              <a:ext uri="{FF2B5EF4-FFF2-40B4-BE49-F238E27FC236}">
                <a16:creationId xmlns:a16="http://schemas.microsoft.com/office/drawing/2014/main" id="{11532001-1BDD-4903-96AC-C9570ABB6A41}"/>
              </a:ext>
            </a:extLst>
          </p:cNvPr>
          <p:cNvSpPr>
            <a:spLocks noGrp="1"/>
          </p:cNvSpPr>
          <p:nvPr>
            <p:ph type="body" sz="quarter" idx="36" hasCustomPrompt="1"/>
          </p:nvPr>
        </p:nvSpPr>
        <p:spPr>
          <a:xfrm>
            <a:off x="7265910" y="3782372"/>
            <a:ext cx="1371522" cy="340829"/>
          </a:xfrm>
        </p:spPr>
        <p:txBody>
          <a:bodyPr anchor="ctr">
            <a:normAutofit/>
          </a:bodyPr>
          <a:lstStyle>
            <a:lvl1pPr marL="0" indent="0" algn="ctr">
              <a:buNone/>
              <a:defRPr sz="800"/>
            </a:lvl1pPr>
          </a:lstStyle>
          <a:p>
            <a:pPr lvl="0"/>
            <a:r>
              <a:rPr lang="en-US" sz="800"/>
              <a:t>Title</a:t>
            </a:r>
            <a:endParaRPr lang="en-US"/>
          </a:p>
        </p:txBody>
      </p:sp>
      <p:sp>
        <p:nvSpPr>
          <p:cNvPr id="57" name="Rectangle 56">
            <a:extLst>
              <a:ext uri="{FF2B5EF4-FFF2-40B4-BE49-F238E27FC236}">
                <a16:creationId xmlns:a16="http://schemas.microsoft.com/office/drawing/2014/main" id="{8A651580-E035-4B1B-834D-CD2492E08091}"/>
              </a:ext>
            </a:extLst>
          </p:cNvPr>
          <p:cNvSpPr/>
          <p:nvPr userDrawn="1"/>
        </p:nvSpPr>
        <p:spPr>
          <a:xfrm rot="5400000">
            <a:off x="-397932" y="745315"/>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1" name="Rectangle 60">
            <a:extLst>
              <a:ext uri="{FF2B5EF4-FFF2-40B4-BE49-F238E27FC236}">
                <a16:creationId xmlns:a16="http://schemas.microsoft.com/office/drawing/2014/main" id="{76F40C4F-ECEE-4427-A8B8-C51B6FC2A2C0}"/>
              </a:ext>
            </a:extLst>
          </p:cNvPr>
          <p:cNvSpPr/>
          <p:nvPr userDrawn="1"/>
        </p:nvSpPr>
        <p:spPr>
          <a:xfrm rot="5400000">
            <a:off x="-406799" y="2274447"/>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2" name="Rectangle 61">
            <a:extLst>
              <a:ext uri="{FF2B5EF4-FFF2-40B4-BE49-F238E27FC236}">
                <a16:creationId xmlns:a16="http://schemas.microsoft.com/office/drawing/2014/main" id="{5ACA9D73-9B53-4B35-8A5A-9DD1209FFC3F}"/>
              </a:ext>
            </a:extLst>
          </p:cNvPr>
          <p:cNvSpPr/>
          <p:nvPr userDrawn="1"/>
        </p:nvSpPr>
        <p:spPr>
          <a:xfrm rot="5400000">
            <a:off x="-406799" y="3803579"/>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3" name="Rectangle 62">
            <a:extLst>
              <a:ext uri="{FF2B5EF4-FFF2-40B4-BE49-F238E27FC236}">
                <a16:creationId xmlns:a16="http://schemas.microsoft.com/office/drawing/2014/main" id="{BA43B85F-9BE4-4834-A464-37BBD71307A2}"/>
              </a:ext>
            </a:extLst>
          </p:cNvPr>
          <p:cNvSpPr/>
          <p:nvPr userDrawn="1"/>
        </p:nvSpPr>
        <p:spPr>
          <a:xfrm rot="5400000">
            <a:off x="2516988" y="745314"/>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4" name="Rectangle 63">
            <a:extLst>
              <a:ext uri="{FF2B5EF4-FFF2-40B4-BE49-F238E27FC236}">
                <a16:creationId xmlns:a16="http://schemas.microsoft.com/office/drawing/2014/main" id="{BB53143E-4E24-4F2E-8EF7-B734F157B345}"/>
              </a:ext>
            </a:extLst>
          </p:cNvPr>
          <p:cNvSpPr/>
          <p:nvPr userDrawn="1"/>
        </p:nvSpPr>
        <p:spPr>
          <a:xfrm rot="5400000">
            <a:off x="2516987" y="2274446"/>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5" name="Rectangle 64">
            <a:extLst>
              <a:ext uri="{FF2B5EF4-FFF2-40B4-BE49-F238E27FC236}">
                <a16:creationId xmlns:a16="http://schemas.microsoft.com/office/drawing/2014/main" id="{D9960686-5920-4EEE-8860-AD3F1320206B}"/>
              </a:ext>
            </a:extLst>
          </p:cNvPr>
          <p:cNvSpPr/>
          <p:nvPr userDrawn="1"/>
        </p:nvSpPr>
        <p:spPr>
          <a:xfrm rot="5400000">
            <a:off x="2523146" y="3803577"/>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6" name="Rectangle 65">
            <a:extLst>
              <a:ext uri="{FF2B5EF4-FFF2-40B4-BE49-F238E27FC236}">
                <a16:creationId xmlns:a16="http://schemas.microsoft.com/office/drawing/2014/main" id="{26646196-0217-491B-8957-EE8CC883A00B}"/>
              </a:ext>
            </a:extLst>
          </p:cNvPr>
          <p:cNvSpPr/>
          <p:nvPr userDrawn="1"/>
        </p:nvSpPr>
        <p:spPr>
          <a:xfrm rot="5400000">
            <a:off x="5431906" y="745314"/>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7" name="Rectangle 66">
            <a:extLst>
              <a:ext uri="{FF2B5EF4-FFF2-40B4-BE49-F238E27FC236}">
                <a16:creationId xmlns:a16="http://schemas.microsoft.com/office/drawing/2014/main" id="{E5AD35A0-0B85-4CD3-9E88-379C10174C14}"/>
              </a:ext>
            </a:extLst>
          </p:cNvPr>
          <p:cNvSpPr/>
          <p:nvPr userDrawn="1"/>
        </p:nvSpPr>
        <p:spPr>
          <a:xfrm rot="5400000">
            <a:off x="5431907" y="2274448"/>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8" name="Rectangle 67">
            <a:extLst>
              <a:ext uri="{FF2B5EF4-FFF2-40B4-BE49-F238E27FC236}">
                <a16:creationId xmlns:a16="http://schemas.microsoft.com/office/drawing/2014/main" id="{1AAA936C-F473-461F-9075-51329772263E}"/>
              </a:ext>
            </a:extLst>
          </p:cNvPr>
          <p:cNvSpPr/>
          <p:nvPr userDrawn="1"/>
        </p:nvSpPr>
        <p:spPr>
          <a:xfrm rot="5400000">
            <a:off x="5431905" y="3803577"/>
            <a:ext cx="1316742" cy="186744"/>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 name="Date Placeholder 1">
            <a:extLst>
              <a:ext uri="{FF2B5EF4-FFF2-40B4-BE49-F238E27FC236}">
                <a16:creationId xmlns:a16="http://schemas.microsoft.com/office/drawing/2014/main" id="{A945DAF1-2E23-43F1-B326-2FA17BCDFED1}"/>
              </a:ext>
            </a:extLst>
          </p:cNvPr>
          <p:cNvSpPr>
            <a:spLocks noGrp="1"/>
          </p:cNvSpPr>
          <p:nvPr>
            <p:ph type="dt" sz="half" idx="37"/>
          </p:nvPr>
        </p:nvSpPr>
        <p:spPr/>
        <p:txBody>
          <a:bodyPr/>
          <a:lstStyle/>
          <a:p>
            <a:r>
              <a:rPr lang="en-US"/>
              <a:t>October 2021</a:t>
            </a:r>
          </a:p>
        </p:txBody>
      </p:sp>
      <p:sp>
        <p:nvSpPr>
          <p:cNvPr id="3" name="Footer Placeholder 2">
            <a:extLst>
              <a:ext uri="{FF2B5EF4-FFF2-40B4-BE49-F238E27FC236}">
                <a16:creationId xmlns:a16="http://schemas.microsoft.com/office/drawing/2014/main" id="{E9936D4E-0996-46C3-8852-BC8AE66D2530}"/>
              </a:ext>
            </a:extLst>
          </p:cNvPr>
          <p:cNvSpPr>
            <a:spLocks noGrp="1"/>
          </p:cNvSpPr>
          <p:nvPr>
            <p:ph type="ftr" sz="quarter" idx="38"/>
          </p:nvPr>
        </p:nvSpPr>
        <p:spPr/>
        <p:txBody>
          <a:bodyPr/>
          <a:lstStyle/>
          <a:p>
            <a:r>
              <a:rPr lang="en-US"/>
              <a:t>Virtual AskQC Office Hours: Getting a fix on fixed field elements</a:t>
            </a:r>
          </a:p>
        </p:txBody>
      </p:sp>
      <p:sp>
        <p:nvSpPr>
          <p:cNvPr id="5" name="Slide Number Placeholder 4">
            <a:extLst>
              <a:ext uri="{FF2B5EF4-FFF2-40B4-BE49-F238E27FC236}">
                <a16:creationId xmlns:a16="http://schemas.microsoft.com/office/drawing/2014/main" id="{7EA04D82-5427-4ABD-832C-67C8A76DA95E}"/>
              </a:ext>
            </a:extLst>
          </p:cNvPr>
          <p:cNvSpPr>
            <a:spLocks noGrp="1"/>
          </p:cNvSpPr>
          <p:nvPr>
            <p:ph type="sldNum" sz="quarter" idx="39"/>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35213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BAD8-F40F-4109-A861-2EAD7DF3EA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484C3-4AC3-4140-88CE-6CD033D5C7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FDF9D-F039-4F0A-B754-8D2E31C90469}"/>
              </a:ext>
            </a:extLst>
          </p:cNvPr>
          <p:cNvSpPr>
            <a:spLocks noGrp="1"/>
          </p:cNvSpPr>
          <p:nvPr>
            <p:ph type="dt" sz="half" idx="10"/>
          </p:nvPr>
        </p:nvSpPr>
        <p:spPr/>
        <p:txBody>
          <a:bodyPr/>
          <a:lstStyle/>
          <a:p>
            <a:r>
              <a:rPr lang="en-US"/>
              <a:t>October 2021</a:t>
            </a:r>
          </a:p>
        </p:txBody>
      </p:sp>
      <p:sp>
        <p:nvSpPr>
          <p:cNvPr id="5" name="Footer Placeholder 4">
            <a:extLst>
              <a:ext uri="{FF2B5EF4-FFF2-40B4-BE49-F238E27FC236}">
                <a16:creationId xmlns:a16="http://schemas.microsoft.com/office/drawing/2014/main" id="{681E16D6-E672-41A6-B11C-FC4C6243A7E3}"/>
              </a:ext>
            </a:extLst>
          </p:cNvPr>
          <p:cNvSpPr>
            <a:spLocks noGrp="1"/>
          </p:cNvSpPr>
          <p:nvPr>
            <p:ph type="ftr" sz="quarter" idx="11"/>
          </p:nvPr>
        </p:nvSpPr>
        <p:spPr/>
        <p:txBody>
          <a:bodyPr/>
          <a:lstStyle/>
          <a:p>
            <a:r>
              <a:rPr lang="en-US"/>
              <a:t>Virtual AskQC Office Hours: Getting a fix on fixed field elements</a:t>
            </a:r>
          </a:p>
        </p:txBody>
      </p:sp>
      <p:sp>
        <p:nvSpPr>
          <p:cNvPr id="6" name="Slide Number Placeholder 5">
            <a:extLst>
              <a:ext uri="{FF2B5EF4-FFF2-40B4-BE49-F238E27FC236}">
                <a16:creationId xmlns:a16="http://schemas.microsoft.com/office/drawing/2014/main" id="{6E95CA67-C73E-4D7F-A8AC-4B33317F3FB1}"/>
              </a:ext>
            </a:extLst>
          </p:cNvPr>
          <p:cNvSpPr>
            <a:spLocks noGrp="1"/>
          </p:cNvSpPr>
          <p:nvPr>
            <p:ph type="sldNum" sz="quarter" idx="12"/>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117353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7D9E-3AC9-4E8E-9FE1-A0C6E331C79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948EA44-30DF-4CB4-8A67-7DF7BF8DF0E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Date Placeholder 9">
            <a:extLst>
              <a:ext uri="{FF2B5EF4-FFF2-40B4-BE49-F238E27FC236}">
                <a16:creationId xmlns:a16="http://schemas.microsoft.com/office/drawing/2014/main" id="{0447268F-3800-4FBB-AE23-B5B581F464C3}"/>
              </a:ext>
            </a:extLst>
          </p:cNvPr>
          <p:cNvSpPr>
            <a:spLocks noGrp="1"/>
          </p:cNvSpPr>
          <p:nvPr>
            <p:ph type="dt" sz="half" idx="10"/>
          </p:nvPr>
        </p:nvSpPr>
        <p:spPr/>
        <p:txBody>
          <a:bodyPr/>
          <a:lstStyle/>
          <a:p>
            <a:r>
              <a:rPr lang="en-US"/>
              <a:t>October 2021</a:t>
            </a:r>
          </a:p>
        </p:txBody>
      </p:sp>
      <p:sp>
        <p:nvSpPr>
          <p:cNvPr id="11" name="Footer Placeholder 10">
            <a:extLst>
              <a:ext uri="{FF2B5EF4-FFF2-40B4-BE49-F238E27FC236}">
                <a16:creationId xmlns:a16="http://schemas.microsoft.com/office/drawing/2014/main" id="{51FC20B0-99CF-4376-A96A-1309645A2530}"/>
              </a:ext>
            </a:extLst>
          </p:cNvPr>
          <p:cNvSpPr>
            <a:spLocks noGrp="1"/>
          </p:cNvSpPr>
          <p:nvPr>
            <p:ph type="ftr" sz="quarter" idx="11"/>
          </p:nvPr>
        </p:nvSpPr>
        <p:spPr/>
        <p:txBody>
          <a:bodyPr/>
          <a:lstStyle/>
          <a:p>
            <a:r>
              <a:rPr lang="en-US"/>
              <a:t>Virtual AskQC Office Hours: Getting a fix on fixed field elements</a:t>
            </a:r>
          </a:p>
        </p:txBody>
      </p:sp>
      <p:sp>
        <p:nvSpPr>
          <p:cNvPr id="12" name="Slide Number Placeholder 11">
            <a:extLst>
              <a:ext uri="{FF2B5EF4-FFF2-40B4-BE49-F238E27FC236}">
                <a16:creationId xmlns:a16="http://schemas.microsoft.com/office/drawing/2014/main" id="{8943DD73-EF88-4B08-BD9C-3E9C5BE5F30E}"/>
              </a:ext>
            </a:extLst>
          </p:cNvPr>
          <p:cNvSpPr>
            <a:spLocks noGrp="1"/>
          </p:cNvSpPr>
          <p:nvPr>
            <p:ph type="sldNum" sz="quarter" idx="12"/>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218816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93CD1-42FE-4632-9D1C-2EBE0DCCD2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3D59BA-F4AA-400C-BE11-7B66646E7FC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FE41CA-B757-4F1B-A9B4-F544775E9F0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527F3D61-A022-4A95-BDBB-4871E936F7D4}"/>
              </a:ext>
            </a:extLst>
          </p:cNvPr>
          <p:cNvSpPr>
            <a:spLocks noGrp="1"/>
          </p:cNvSpPr>
          <p:nvPr>
            <p:ph type="dt" sz="half" idx="10"/>
          </p:nvPr>
        </p:nvSpPr>
        <p:spPr/>
        <p:txBody>
          <a:bodyPr/>
          <a:lstStyle/>
          <a:p>
            <a:r>
              <a:rPr lang="en-US"/>
              <a:t>October 2021</a:t>
            </a:r>
          </a:p>
        </p:txBody>
      </p:sp>
      <p:sp>
        <p:nvSpPr>
          <p:cNvPr id="12" name="Footer Placeholder 11">
            <a:extLst>
              <a:ext uri="{FF2B5EF4-FFF2-40B4-BE49-F238E27FC236}">
                <a16:creationId xmlns:a16="http://schemas.microsoft.com/office/drawing/2014/main" id="{6C30DF29-17DA-4137-B679-700398BF94F0}"/>
              </a:ext>
            </a:extLst>
          </p:cNvPr>
          <p:cNvSpPr>
            <a:spLocks noGrp="1"/>
          </p:cNvSpPr>
          <p:nvPr>
            <p:ph type="ftr" sz="quarter" idx="11"/>
          </p:nvPr>
        </p:nvSpPr>
        <p:spPr/>
        <p:txBody>
          <a:bodyPr/>
          <a:lstStyle/>
          <a:p>
            <a:r>
              <a:rPr lang="en-US"/>
              <a:t>Virtual AskQC Office Hours: Getting a fix on fixed field elements</a:t>
            </a:r>
          </a:p>
        </p:txBody>
      </p:sp>
      <p:sp>
        <p:nvSpPr>
          <p:cNvPr id="13" name="Slide Number Placeholder 12">
            <a:extLst>
              <a:ext uri="{FF2B5EF4-FFF2-40B4-BE49-F238E27FC236}">
                <a16:creationId xmlns:a16="http://schemas.microsoft.com/office/drawing/2014/main" id="{F442AC57-CB82-4834-BE8A-2B9A050C8DCA}"/>
              </a:ext>
            </a:extLst>
          </p:cNvPr>
          <p:cNvSpPr>
            <a:spLocks noGrp="1"/>
          </p:cNvSpPr>
          <p:nvPr>
            <p:ph type="sldNum" sz="quarter" idx="12"/>
          </p:nvPr>
        </p:nvSpPr>
        <p:spPr/>
        <p:txBody>
          <a:bodyPr/>
          <a:lstStyle/>
          <a:p>
            <a:fld id="{42AC7B73-7B68-441A-8047-75BA31C9DB5A}" type="slidenum">
              <a:rPr lang="en-US" smtClean="0"/>
              <a:pPr/>
              <a:t>‹#›</a:t>
            </a:fld>
            <a:endParaRPr lang="en-US"/>
          </a:p>
        </p:txBody>
      </p:sp>
    </p:spTree>
    <p:extLst>
      <p:ext uri="{BB962C8B-B14F-4D97-AF65-F5344CB8AC3E}">
        <p14:creationId xmlns:p14="http://schemas.microsoft.com/office/powerpoint/2010/main" val="224631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5E3642-4359-4066-BBB1-F5ED7EE71AF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351CCC-AFF9-4A8E-B769-3B6323E0F94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E71CDFC1-AFC0-4A14-85F5-CA244F1DC904}"/>
              </a:ext>
            </a:extLst>
          </p:cNvPr>
          <p:cNvGrpSpPr/>
          <p:nvPr userDrawn="1"/>
        </p:nvGrpSpPr>
        <p:grpSpPr>
          <a:xfrm>
            <a:off x="0" y="4709815"/>
            <a:ext cx="9144000" cy="433574"/>
            <a:chOff x="0" y="6400796"/>
            <a:chExt cx="12202742" cy="457200"/>
          </a:xfrm>
        </p:grpSpPr>
        <p:sp>
          <p:nvSpPr>
            <p:cNvPr id="10" name="Rectangle 9">
              <a:extLst>
                <a:ext uri="{FF2B5EF4-FFF2-40B4-BE49-F238E27FC236}">
                  <a16:creationId xmlns:a16="http://schemas.microsoft.com/office/drawing/2014/main" id="{622A3252-18EC-4A55-AB0A-EA8B02DD7A17}"/>
                </a:ext>
              </a:extLst>
            </p:cNvPr>
            <p:cNvSpPr/>
            <p:nvPr userDrawn="1"/>
          </p:nvSpPr>
          <p:spPr>
            <a:xfrm>
              <a:off x="0" y="6400796"/>
              <a:ext cx="3179036"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a:extLst>
                <a:ext uri="{FF2B5EF4-FFF2-40B4-BE49-F238E27FC236}">
                  <a16:creationId xmlns:a16="http://schemas.microsoft.com/office/drawing/2014/main" id="{8103016C-A461-4366-97E1-4AF11BF1C9BB}"/>
                </a:ext>
              </a:extLst>
            </p:cNvPr>
            <p:cNvSpPr/>
            <p:nvPr userDrawn="1"/>
          </p:nvSpPr>
          <p:spPr>
            <a:xfrm>
              <a:off x="3179036" y="6400796"/>
              <a:ext cx="1128044"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a:extLst>
                <a:ext uri="{FF2B5EF4-FFF2-40B4-BE49-F238E27FC236}">
                  <a16:creationId xmlns:a16="http://schemas.microsoft.com/office/drawing/2014/main" id="{3FE313BE-782D-452B-96C0-4009037101EA}"/>
                </a:ext>
              </a:extLst>
            </p:cNvPr>
            <p:cNvSpPr/>
            <p:nvPr userDrawn="1"/>
          </p:nvSpPr>
          <p:spPr>
            <a:xfrm>
              <a:off x="4307080" y="6400796"/>
              <a:ext cx="7895662"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grpSp>
      <p:pic>
        <p:nvPicPr>
          <p:cNvPr id="15" name="Picture 5">
            <a:extLst>
              <a:ext uri="{FF2B5EF4-FFF2-40B4-BE49-F238E27FC236}">
                <a16:creationId xmlns:a16="http://schemas.microsoft.com/office/drawing/2014/main" id="{F4E642C1-B0E3-4829-A89B-AEBEC051B360}"/>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8345813"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2D69FDA-2593-4719-8447-F982D7F75627}"/>
              </a:ext>
            </a:extLst>
          </p:cNvPr>
          <p:cNvSpPr>
            <a:spLocks noGrp="1"/>
          </p:cNvSpPr>
          <p:nvPr>
            <p:ph type="sldNum" sz="quarter" idx="4"/>
          </p:nvPr>
        </p:nvSpPr>
        <p:spPr>
          <a:xfrm>
            <a:off x="111799" y="4789284"/>
            <a:ext cx="399039" cy="274637"/>
          </a:xfrm>
          <a:prstGeom prst="rect">
            <a:avLst/>
          </a:prstGeom>
        </p:spPr>
        <p:txBody>
          <a:bodyPr vert="horz" lIns="91440" tIns="45720" rIns="91440" bIns="45720" rtlCol="0" anchor="ctr"/>
          <a:lstStyle>
            <a:lvl1pPr algn="ctr">
              <a:defRPr sz="1200">
                <a:solidFill>
                  <a:schemeClr val="bg1"/>
                </a:solidFill>
              </a:defRPr>
            </a:lvl1pPr>
          </a:lstStyle>
          <a:p>
            <a:fld id="{42AC7B73-7B68-441A-8047-75BA31C9DB5A}" type="slidenum">
              <a:rPr lang="en-US" smtClean="0"/>
              <a:pPr/>
              <a:t>‹#›</a:t>
            </a:fld>
            <a:endParaRPr lang="en-US"/>
          </a:p>
        </p:txBody>
      </p:sp>
      <p:sp>
        <p:nvSpPr>
          <p:cNvPr id="5" name="Date Placeholder 4">
            <a:extLst>
              <a:ext uri="{FF2B5EF4-FFF2-40B4-BE49-F238E27FC236}">
                <a16:creationId xmlns:a16="http://schemas.microsoft.com/office/drawing/2014/main" id="{2BEED425-78B2-4661-BF10-A2B44B45BBDD}"/>
              </a:ext>
            </a:extLst>
          </p:cNvPr>
          <p:cNvSpPr>
            <a:spLocks noGrp="1"/>
          </p:cNvSpPr>
          <p:nvPr>
            <p:ph type="dt" sz="half" idx="2"/>
          </p:nvPr>
        </p:nvSpPr>
        <p:spPr>
          <a:xfrm>
            <a:off x="548906" y="4789284"/>
            <a:ext cx="1382062" cy="274637"/>
          </a:xfrm>
          <a:prstGeom prst="rect">
            <a:avLst/>
          </a:prstGeom>
        </p:spPr>
        <p:txBody>
          <a:bodyPr vert="horz" lIns="91440" tIns="45720" rIns="91440" bIns="45720" rtlCol="0" anchor="ctr"/>
          <a:lstStyle>
            <a:lvl1pPr algn="l">
              <a:defRPr sz="1200">
                <a:solidFill>
                  <a:schemeClr val="bg1"/>
                </a:solidFill>
              </a:defRPr>
            </a:lvl1pPr>
          </a:lstStyle>
          <a:p>
            <a:r>
              <a:rPr lang="en-US"/>
              <a:t>October 2021</a:t>
            </a:r>
          </a:p>
        </p:txBody>
      </p:sp>
      <p:sp>
        <p:nvSpPr>
          <p:cNvPr id="6" name="Footer Placeholder 5">
            <a:extLst>
              <a:ext uri="{FF2B5EF4-FFF2-40B4-BE49-F238E27FC236}">
                <a16:creationId xmlns:a16="http://schemas.microsoft.com/office/drawing/2014/main" id="{9A824F33-5B2E-4A05-AB56-A83A2AE06019}"/>
              </a:ext>
            </a:extLst>
          </p:cNvPr>
          <p:cNvSpPr>
            <a:spLocks noGrp="1"/>
          </p:cNvSpPr>
          <p:nvPr>
            <p:ph type="ftr" sz="quarter" idx="3"/>
          </p:nvPr>
        </p:nvSpPr>
        <p:spPr>
          <a:xfrm>
            <a:off x="3227466" y="4792015"/>
            <a:ext cx="4884640" cy="274637"/>
          </a:xfrm>
          <a:prstGeom prst="rect">
            <a:avLst/>
          </a:prstGeom>
        </p:spPr>
        <p:txBody>
          <a:bodyPr vert="horz" lIns="91440" tIns="45720" rIns="91440" bIns="45720" rtlCol="0" anchor="ctr"/>
          <a:lstStyle>
            <a:lvl1pPr algn="l">
              <a:defRPr sz="1200">
                <a:solidFill>
                  <a:schemeClr val="bg1"/>
                </a:solidFill>
              </a:defRPr>
            </a:lvl1pPr>
          </a:lstStyle>
          <a:p>
            <a:r>
              <a:rPr lang="en-US"/>
              <a:t>Virtual AskQC Office Hours: Getting a fix on fixed field elements</a:t>
            </a:r>
          </a:p>
        </p:txBody>
      </p:sp>
    </p:spTree>
    <p:extLst>
      <p:ext uri="{BB962C8B-B14F-4D97-AF65-F5344CB8AC3E}">
        <p14:creationId xmlns:p14="http://schemas.microsoft.com/office/powerpoint/2010/main" val="4152361931"/>
      </p:ext>
    </p:extLst>
  </p:cSld>
  <p:clrMap bg1="lt1" tx1="dk1" bg2="lt2" tx2="dk2" accent1="accent1" accent2="accent2" accent3="accent3" accent4="accent4" accent5="accent5" accent6="accent6" hlink="hlink" folHlink="folHlink"/>
  <p:sldLayoutIdLst>
    <p:sldLayoutId id="2147483675" r:id="rId1"/>
    <p:sldLayoutId id="2147483686" r:id="rId2"/>
    <p:sldLayoutId id="2147483687" r:id="rId3"/>
    <p:sldLayoutId id="2147483689" r:id="rId4"/>
    <p:sldLayoutId id="2147483690" r:id="rId5"/>
    <p:sldLayoutId id="2147483688"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70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90000"/>
        </a:lnSpc>
        <a:spcBef>
          <a:spcPct val="0"/>
        </a:spcBef>
        <a:buNone/>
        <a:defRPr sz="3300" b="1" kern="1200">
          <a:solidFill>
            <a:srgbClr val="23619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32615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3" Type="http://schemas.openxmlformats.org/officeDocument/2006/relationships/hyperlink" Target="https://www.oclc.org/bibformats/en/fixedfield/orig.html" TargetMode="External"/><Relationship Id="rId18" Type="http://schemas.openxmlformats.org/officeDocument/2006/relationships/hyperlink" Target="https://www.oclc.org/bibformats/en/fixedfield/accm.html" TargetMode="External"/><Relationship Id="rId26" Type="http://schemas.openxmlformats.org/officeDocument/2006/relationships/hyperlink" Target="https://www.oclc.org/bibformats/en/fixedfield/litf.html" TargetMode="External"/><Relationship Id="rId3" Type="http://schemas.openxmlformats.org/officeDocument/2006/relationships/hyperlink" Target="https://www.oclc.org/bibformats/en/fixedfield/ills.html" TargetMode="External"/><Relationship Id="rId21" Type="http://schemas.openxmlformats.org/officeDocument/2006/relationships/hyperlink" Target="https://www.oclc.org/bibformats/en/fixedfield/gpub.html" TargetMode="External"/><Relationship Id="rId7" Type="http://schemas.openxmlformats.org/officeDocument/2006/relationships/hyperlink" Target="https://www.oclc.org/bibformats/en/fixedfield/time.html" TargetMode="External"/><Relationship Id="rId12" Type="http://schemas.openxmlformats.org/officeDocument/2006/relationships/hyperlink" Target="https://www.oclc.org/bibformats/en/fixedfield/audn.html" TargetMode="External"/><Relationship Id="rId17" Type="http://schemas.openxmlformats.org/officeDocument/2006/relationships/hyperlink" Target="https://www.oclc.org/bibformats/en/fixedfield/entw.html" TargetMode="External"/><Relationship Id="rId25" Type="http://schemas.openxmlformats.org/officeDocument/2006/relationships/hyperlink" Target="https://www.oclc.org/bibformats/en/fixedfield/indx.html" TargetMode="External"/><Relationship Id="rId33" Type="http://schemas.openxmlformats.org/officeDocument/2006/relationships/hyperlink" Target="https://www.oclc.org/bibformats/en/fixedfield/tech.html" TargetMode="External"/><Relationship Id="rId2" Type="http://schemas.openxmlformats.org/officeDocument/2006/relationships/notesSlide" Target="../notesSlides/notesSlide25.xml"/><Relationship Id="rId16" Type="http://schemas.openxmlformats.org/officeDocument/2006/relationships/hyperlink" Target="https://www.oclc.org/bibformats/en/fixedfield/cont.html" TargetMode="External"/><Relationship Id="rId20" Type="http://schemas.openxmlformats.org/officeDocument/2006/relationships/hyperlink" Target="https://www.oclc.org/bibformats/en/fixedfield/file.html" TargetMode="External"/><Relationship Id="rId29" Type="http://schemas.openxmlformats.org/officeDocument/2006/relationships/hyperlink" Target="https://www.oclc.org/bibformats/en/fixedfield/trar.html" TargetMode="External"/><Relationship Id="rId1" Type="http://schemas.openxmlformats.org/officeDocument/2006/relationships/slideLayout" Target="../slideLayouts/slideLayout7.xml"/><Relationship Id="rId6" Type="http://schemas.openxmlformats.org/officeDocument/2006/relationships/hyperlink" Target="https://www.oclc.org/bibformats/en/fixedfield/comp.html" TargetMode="External"/><Relationship Id="rId11" Type="http://schemas.openxmlformats.org/officeDocument/2006/relationships/hyperlink" Target="https://www.oclc.org/bibformats/en/fixedfield/part.html" TargetMode="External"/><Relationship Id="rId24" Type="http://schemas.openxmlformats.org/officeDocument/2006/relationships/hyperlink" Target="https://www.oclc.org/bibformats/en/fixedfield/ltxt.html" TargetMode="External"/><Relationship Id="rId32" Type="http://schemas.openxmlformats.org/officeDocument/2006/relationships/hyperlink" Target="https://www.oclc.org/bibformats/en/fixedfield/succ.html" TargetMode="External"/><Relationship Id="rId5" Type="http://schemas.openxmlformats.org/officeDocument/2006/relationships/hyperlink" Target="https://www.oclc.org/bibformats/en/fixedfield/relf.html" TargetMode="External"/><Relationship Id="rId15" Type="http://schemas.openxmlformats.org/officeDocument/2006/relationships/hyperlink" Target="https://www.oclc.org/bibformats/en/fixedfield/form.html" TargetMode="External"/><Relationship Id="rId23" Type="http://schemas.openxmlformats.org/officeDocument/2006/relationships/hyperlink" Target="https://www.oclc.org/bibformats/en/fixedfield/fest.html" TargetMode="External"/><Relationship Id="rId28" Type="http://schemas.openxmlformats.org/officeDocument/2006/relationships/hyperlink" Target="https://www.oclc.org/bibformats/en/fixedfield/spfm.html" TargetMode="External"/><Relationship Id="rId10" Type="http://schemas.openxmlformats.org/officeDocument/2006/relationships/hyperlink" Target="https://www.oclc.org/bibformats/en/fixedfield/srtp.html" TargetMode="External"/><Relationship Id="rId19" Type="http://schemas.openxmlformats.org/officeDocument/2006/relationships/hyperlink" Target="https://www.oclc.org/bibformats/en/fixedfield/crtp.html" TargetMode="External"/><Relationship Id="rId31" Type="http://schemas.openxmlformats.org/officeDocument/2006/relationships/hyperlink" Target="https://www.oclc.org/bibformats/en/fixedfield/biog.html" TargetMode="External"/><Relationship Id="rId4" Type="http://schemas.openxmlformats.org/officeDocument/2006/relationships/hyperlink" Target="https://www.oclc.org/bibformats/en/fixedfield/freq.html" TargetMode="External"/><Relationship Id="rId9" Type="http://schemas.openxmlformats.org/officeDocument/2006/relationships/hyperlink" Target="https://www.oclc.org/bibformats/en/fixedfield/fmus.html" TargetMode="External"/><Relationship Id="rId14" Type="http://schemas.openxmlformats.org/officeDocument/2006/relationships/hyperlink" Target="https://www.oclc.org/bibformats/en/fixedfield/proj.html" TargetMode="External"/><Relationship Id="rId22" Type="http://schemas.openxmlformats.org/officeDocument/2006/relationships/hyperlink" Target="https://www.oclc.org/bibformats/en/fixedfield/conf.html" TargetMode="External"/><Relationship Id="rId27" Type="http://schemas.openxmlformats.org/officeDocument/2006/relationships/hyperlink" Target="https://www.oclc.org/bibformats/en/fixedfield/alph.html" TargetMode="External"/><Relationship Id="rId30" Type="http://schemas.openxmlformats.org/officeDocument/2006/relationships/hyperlink" Target="https://www.oclc.org/bibformats/en/fixedfield/tmat.html" TargetMode="External"/><Relationship Id="rId8" Type="http://schemas.openxmlformats.org/officeDocument/2006/relationships/hyperlink" Target="https://www.oclc.org/bibformats/en/fixedfield/regl.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help.oclc.org/WorldCat/Metadata_Quality/AskQC"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hyperlink" Target="https://help.oclc.org/WorldCat/Metadata_Quality/AskQC" TargetMode="External"/><Relationship Id="rId7" Type="http://schemas.openxmlformats.org/officeDocument/2006/relationships/hyperlink" Target="https://unsplash.com/s/photos/calendar?utm_source=unsplash&amp;utm_medium=referral&amp;utm_content=creditCopyText" TargetMode="External"/><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hyperlink" Target="https://unsplash.com/@erothermel?utm_source=unsplash&amp;utm_medium=referral&amp;utm_content=creditCopyText" TargetMode="External"/><Relationship Id="rId5" Type="http://schemas.openxmlformats.org/officeDocument/2006/relationships/image" Target="../media/image38.jpeg"/><Relationship Id="rId4" Type="http://schemas.openxmlformats.org/officeDocument/2006/relationships/hyperlink" Target="mailto:askqc@oclc.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help.oclc.org/WorldCat/Metadata_Quality/AskQC"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s://help.oclc.org/WorldCat/Metadata_Quality/AskQC"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D8E4-6F05-4661-AF20-44F659E828C3}"/>
              </a:ext>
            </a:extLst>
          </p:cNvPr>
          <p:cNvSpPr>
            <a:spLocks noGrp="1"/>
          </p:cNvSpPr>
          <p:nvPr>
            <p:ph type="ctrTitle"/>
          </p:nvPr>
        </p:nvSpPr>
        <p:spPr/>
        <p:txBody>
          <a:bodyPr/>
          <a:lstStyle/>
          <a:p>
            <a:r>
              <a:rPr lang="en-US"/>
              <a:t>Virtual AskQC Office Hours</a:t>
            </a:r>
          </a:p>
        </p:txBody>
      </p:sp>
      <p:sp>
        <p:nvSpPr>
          <p:cNvPr id="3" name="Subtitle 2">
            <a:extLst>
              <a:ext uri="{FF2B5EF4-FFF2-40B4-BE49-F238E27FC236}">
                <a16:creationId xmlns:a16="http://schemas.microsoft.com/office/drawing/2014/main" id="{5423DFCE-86E2-42B8-9ED0-C3143FCD1063}"/>
              </a:ext>
            </a:extLst>
          </p:cNvPr>
          <p:cNvSpPr>
            <a:spLocks noGrp="1"/>
          </p:cNvSpPr>
          <p:nvPr>
            <p:ph type="subTitle" idx="1"/>
          </p:nvPr>
        </p:nvSpPr>
        <p:spPr/>
        <p:txBody>
          <a:bodyPr>
            <a:normAutofit/>
          </a:bodyPr>
          <a:lstStyle/>
          <a:p>
            <a:pPr>
              <a:lnSpc>
                <a:spcPct val="100000"/>
              </a:lnSpc>
              <a:spcBef>
                <a:spcPts val="0"/>
              </a:spcBef>
              <a:spcAft>
                <a:spcPts val="200"/>
              </a:spcAft>
            </a:pPr>
            <a:r>
              <a:rPr lang="en-US" sz="2400"/>
              <a:t>Getting a fix on fixed field elements</a:t>
            </a:r>
          </a:p>
          <a:p>
            <a:pPr>
              <a:lnSpc>
                <a:spcPct val="100000"/>
              </a:lnSpc>
              <a:spcBef>
                <a:spcPts val="0"/>
              </a:spcBef>
              <a:spcAft>
                <a:spcPts val="200"/>
              </a:spcAft>
            </a:pPr>
            <a:r>
              <a:rPr lang="en-US" sz="2400">
                <a:solidFill>
                  <a:schemeClr val="tx1">
                    <a:lumMod val="50000"/>
                    <a:lumOff val="50000"/>
                  </a:schemeClr>
                </a:solidFill>
              </a:rPr>
              <a:t>OCLC Metadata Quality</a:t>
            </a:r>
          </a:p>
          <a:p>
            <a:pPr>
              <a:lnSpc>
                <a:spcPct val="100000"/>
              </a:lnSpc>
              <a:spcBef>
                <a:spcPts val="0"/>
              </a:spcBef>
              <a:spcAft>
                <a:spcPts val="200"/>
              </a:spcAft>
            </a:pPr>
            <a:r>
              <a:rPr lang="en-US" sz="2400">
                <a:solidFill>
                  <a:schemeClr val="tx1">
                    <a:lumMod val="50000"/>
                    <a:lumOff val="50000"/>
                  </a:schemeClr>
                </a:solidFill>
              </a:rPr>
              <a:t>October 2021</a:t>
            </a:r>
          </a:p>
        </p:txBody>
      </p:sp>
    </p:spTree>
    <p:extLst>
      <p:ext uri="{BB962C8B-B14F-4D97-AF65-F5344CB8AC3E}">
        <p14:creationId xmlns:p14="http://schemas.microsoft.com/office/powerpoint/2010/main" val="127981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EF603-0BE2-4383-AD7B-247B0BE4628D}"/>
              </a:ext>
            </a:extLst>
          </p:cNvPr>
          <p:cNvSpPr>
            <a:spLocks noGrp="1"/>
          </p:cNvSpPr>
          <p:nvPr>
            <p:ph type="title"/>
          </p:nvPr>
        </p:nvSpPr>
        <p:spPr/>
        <p:txBody>
          <a:bodyPr/>
          <a:lstStyle/>
          <a:p>
            <a:r>
              <a:rPr lang="en-US">
                <a:cs typeface="Calibri Light"/>
              </a:rPr>
              <a:t>Leader/06 Type of Record (Type)</a:t>
            </a:r>
            <a:endParaRPr lang="en-US"/>
          </a:p>
        </p:txBody>
      </p:sp>
      <p:sp>
        <p:nvSpPr>
          <p:cNvPr id="3" name="Content Placeholder 2">
            <a:extLst>
              <a:ext uri="{FF2B5EF4-FFF2-40B4-BE49-F238E27FC236}">
                <a16:creationId xmlns:a16="http://schemas.microsoft.com/office/drawing/2014/main" id="{46646743-457F-4C47-BED8-7DC27E757E2C}"/>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a:cs typeface="Calibri"/>
              </a:rPr>
              <a:t>Mandatory Element  </a:t>
            </a:r>
            <a:endParaRPr lang="en-US"/>
          </a:p>
          <a:p>
            <a:pPr marL="0" indent="0">
              <a:buNone/>
            </a:pPr>
            <a:r>
              <a:rPr lang="en-US">
                <a:cs typeface="Calibri"/>
              </a:rPr>
              <a:t>Default value is determined by format:</a:t>
            </a:r>
          </a:p>
          <a:p>
            <a:pPr marL="0" indent="0">
              <a:buNone/>
            </a:pPr>
            <a:r>
              <a:rPr lang="en-US">
                <a:cs typeface="Calibri"/>
              </a:rPr>
              <a:t>Books &amp; Continuing Resources: </a:t>
            </a:r>
            <a:r>
              <a:rPr lang="en-US" i="1">
                <a:cs typeface="Calibri"/>
              </a:rPr>
              <a:t>a</a:t>
            </a:r>
          </a:p>
          <a:p>
            <a:pPr marL="0" indent="0">
              <a:buNone/>
            </a:pPr>
            <a:r>
              <a:rPr lang="en-US">
                <a:cs typeface="Calibri"/>
              </a:rPr>
              <a:t>Computer Files: </a:t>
            </a:r>
            <a:r>
              <a:rPr lang="en-US" i="1">
                <a:cs typeface="Calibri"/>
              </a:rPr>
              <a:t>m</a:t>
            </a:r>
          </a:p>
          <a:p>
            <a:pPr marL="0" indent="0">
              <a:buNone/>
            </a:pPr>
            <a:r>
              <a:rPr lang="en-US">
                <a:cs typeface="Calibri"/>
              </a:rPr>
              <a:t>Maps: </a:t>
            </a:r>
            <a:r>
              <a:rPr lang="en-US" i="1">
                <a:cs typeface="Calibri"/>
              </a:rPr>
              <a:t>e</a:t>
            </a:r>
          </a:p>
          <a:p>
            <a:pPr marL="0" indent="0">
              <a:buNone/>
            </a:pPr>
            <a:r>
              <a:rPr lang="en-US">
                <a:cs typeface="Calibri"/>
              </a:rPr>
              <a:t>Scores: </a:t>
            </a:r>
            <a:r>
              <a:rPr lang="en-US" i="1">
                <a:cs typeface="Calibri"/>
              </a:rPr>
              <a:t>c</a:t>
            </a:r>
          </a:p>
          <a:p>
            <a:pPr marL="0" indent="0">
              <a:buNone/>
            </a:pPr>
            <a:r>
              <a:rPr lang="en-US">
                <a:cs typeface="Calibri"/>
              </a:rPr>
              <a:t>Sound Recordings: </a:t>
            </a:r>
            <a:r>
              <a:rPr lang="en-US" i="1">
                <a:cs typeface="Calibri"/>
              </a:rPr>
              <a:t>j</a:t>
            </a:r>
          </a:p>
          <a:p>
            <a:pPr marL="0" indent="0">
              <a:buNone/>
            </a:pPr>
            <a:r>
              <a:rPr lang="en-US">
                <a:cs typeface="Calibri"/>
              </a:rPr>
              <a:t>Visual Materials: </a:t>
            </a:r>
            <a:r>
              <a:rPr lang="en-US" i="1">
                <a:cs typeface="Calibri"/>
              </a:rPr>
              <a:t>g</a:t>
            </a:r>
          </a:p>
        </p:txBody>
      </p:sp>
      <p:sp>
        <p:nvSpPr>
          <p:cNvPr id="4" name="Content Placeholder 3">
            <a:extLst>
              <a:ext uri="{FF2B5EF4-FFF2-40B4-BE49-F238E27FC236}">
                <a16:creationId xmlns:a16="http://schemas.microsoft.com/office/drawing/2014/main" id="{B98609C9-9040-4A32-9569-8282AA3AE034}"/>
              </a:ext>
            </a:extLst>
          </p:cNvPr>
          <p:cNvSpPr>
            <a:spLocks noGrp="1"/>
          </p:cNvSpPr>
          <p:nvPr>
            <p:ph sz="half" idx="2"/>
          </p:nvPr>
        </p:nvSpPr>
        <p:spPr/>
        <p:txBody>
          <a:bodyPr vert="horz" lIns="91440" tIns="45720" rIns="91440" bIns="45720" rtlCol="0" anchor="t">
            <a:normAutofit lnSpcReduction="10000"/>
          </a:bodyPr>
          <a:lstStyle/>
          <a:p>
            <a:pPr marL="0" indent="0">
              <a:buNone/>
            </a:pPr>
            <a:r>
              <a:rPr lang="en-US">
                <a:cs typeface="Calibri"/>
              </a:rPr>
              <a:t>Crucial in matching</a:t>
            </a:r>
          </a:p>
          <a:p>
            <a:pPr marL="0" indent="0">
              <a:buNone/>
            </a:pPr>
            <a:r>
              <a:rPr lang="en-US">
                <a:cs typeface="Calibri"/>
              </a:rPr>
              <a:t>Indexed in the Format/Document Type (</a:t>
            </a:r>
            <a:r>
              <a:rPr lang="en-US" i="1">
                <a:cs typeface="Calibri"/>
              </a:rPr>
              <a:t>dt=</a:t>
            </a:r>
            <a:r>
              <a:rPr lang="en-US">
                <a:cs typeface="Calibri"/>
              </a:rPr>
              <a:t>) &amp; in the Material Type (</a:t>
            </a:r>
            <a:r>
              <a:rPr lang="en-US" i="1">
                <a:cs typeface="Calibri"/>
              </a:rPr>
              <a:t>mt:</a:t>
            </a:r>
            <a:r>
              <a:rPr lang="en-US">
                <a:cs typeface="Calibri"/>
              </a:rPr>
              <a:t>) indexes</a:t>
            </a:r>
          </a:p>
          <a:p>
            <a:endParaRPr lang="en-US">
              <a:cs typeface="Calibri"/>
            </a:endParaRPr>
          </a:p>
          <a:p>
            <a:endParaRPr lang="en-US">
              <a:cs typeface="Calibri"/>
            </a:endParaRPr>
          </a:p>
          <a:p>
            <a:pPr marL="0" indent="0">
              <a:buNone/>
            </a:pPr>
            <a:endParaRPr lang="en-US">
              <a:cs typeface="Calibri"/>
            </a:endParaRPr>
          </a:p>
        </p:txBody>
      </p:sp>
      <p:sp>
        <p:nvSpPr>
          <p:cNvPr id="5" name="Date Placeholder 4">
            <a:extLst>
              <a:ext uri="{FF2B5EF4-FFF2-40B4-BE49-F238E27FC236}">
                <a16:creationId xmlns:a16="http://schemas.microsoft.com/office/drawing/2014/main" id="{AE41C416-6DF7-431A-A301-3E624B7B73F0}"/>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21D78B1B-C41A-4897-ADE7-4A9510E24AC3}"/>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CD3D8CA0-37A0-4B61-B685-F77486BD7E77}"/>
              </a:ext>
            </a:extLst>
          </p:cNvPr>
          <p:cNvSpPr>
            <a:spLocks noGrp="1"/>
          </p:cNvSpPr>
          <p:nvPr>
            <p:ph type="sldNum" sz="quarter" idx="12"/>
          </p:nvPr>
        </p:nvSpPr>
        <p:spPr/>
        <p:txBody>
          <a:bodyPr/>
          <a:lstStyle/>
          <a:p>
            <a:fld id="{42AC7B73-7B68-441A-8047-75BA31C9DB5A}" type="slidenum">
              <a:rPr lang="en-US" smtClean="0"/>
              <a:pPr/>
              <a:t>10</a:t>
            </a:fld>
            <a:endParaRPr lang="en-US"/>
          </a:p>
        </p:txBody>
      </p:sp>
      <p:pic>
        <p:nvPicPr>
          <p:cNvPr id="10" name="Picture 10" descr="Graphical user interface, application&#10;&#10;Description automatically generated">
            <a:extLst>
              <a:ext uri="{FF2B5EF4-FFF2-40B4-BE49-F238E27FC236}">
                <a16:creationId xmlns:a16="http://schemas.microsoft.com/office/drawing/2014/main" id="{087B0548-D7E0-429E-91A4-0675E0A9CF04}"/>
              </a:ext>
            </a:extLst>
          </p:cNvPr>
          <p:cNvPicPr>
            <a:picLocks noChangeAspect="1"/>
          </p:cNvPicPr>
          <p:nvPr/>
        </p:nvPicPr>
        <p:blipFill>
          <a:blip r:embed="rId3"/>
          <a:stretch>
            <a:fillRect/>
          </a:stretch>
        </p:blipFill>
        <p:spPr>
          <a:xfrm>
            <a:off x="4434840" y="3228975"/>
            <a:ext cx="4564380" cy="849630"/>
          </a:xfrm>
          <a:prstGeom prst="rect">
            <a:avLst/>
          </a:prstGeom>
        </p:spPr>
      </p:pic>
      <p:sp>
        <p:nvSpPr>
          <p:cNvPr id="12" name="Arrow: Right 11">
            <a:extLst>
              <a:ext uri="{FF2B5EF4-FFF2-40B4-BE49-F238E27FC236}">
                <a16:creationId xmlns:a16="http://schemas.microsoft.com/office/drawing/2014/main" id="{01A01428-9764-4FA2-BF95-2A15306467D2}"/>
              </a:ext>
            </a:extLst>
          </p:cNvPr>
          <p:cNvSpPr/>
          <p:nvPr/>
        </p:nvSpPr>
        <p:spPr>
          <a:xfrm>
            <a:off x="3082671" y="3120009"/>
            <a:ext cx="1219200" cy="678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54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BF325-0423-4CDD-BBC3-58497402ECCF}"/>
              </a:ext>
            </a:extLst>
          </p:cNvPr>
          <p:cNvSpPr>
            <a:spLocks noGrp="1"/>
          </p:cNvSpPr>
          <p:nvPr>
            <p:ph type="title"/>
          </p:nvPr>
        </p:nvSpPr>
        <p:spPr/>
        <p:txBody>
          <a:bodyPr>
            <a:normAutofit/>
          </a:bodyPr>
          <a:lstStyle/>
          <a:p>
            <a:br>
              <a:rPr lang="en-US">
                <a:ea typeface="+mj-lt"/>
                <a:cs typeface="+mj-lt"/>
              </a:rPr>
            </a:br>
            <a:r>
              <a:rPr lang="en-US" sz="3200">
                <a:ea typeface="+mj-lt"/>
                <a:cs typeface="+mj-lt"/>
              </a:rPr>
              <a:t>Leader/07 Bibliographic Level (</a:t>
            </a:r>
            <a:r>
              <a:rPr lang="en-US" sz="3200" err="1">
                <a:ea typeface="+mj-lt"/>
                <a:cs typeface="+mj-lt"/>
              </a:rPr>
              <a:t>BLvl</a:t>
            </a:r>
            <a:r>
              <a:rPr lang="en-US" sz="3200">
                <a:ea typeface="+mj-lt"/>
                <a:cs typeface="+mj-lt"/>
              </a:rPr>
              <a:t>)</a:t>
            </a:r>
            <a:endParaRPr lang="en-US" sz="3200" b="0">
              <a:ea typeface="+mj-lt"/>
              <a:cs typeface="+mj-lt"/>
            </a:endParaRPr>
          </a:p>
          <a:p>
            <a:endParaRPr lang="en-US">
              <a:cs typeface="Calibri Light"/>
            </a:endParaRPr>
          </a:p>
        </p:txBody>
      </p:sp>
      <p:sp>
        <p:nvSpPr>
          <p:cNvPr id="3" name="Content Placeholder 2">
            <a:extLst>
              <a:ext uri="{FF2B5EF4-FFF2-40B4-BE49-F238E27FC236}">
                <a16:creationId xmlns:a16="http://schemas.microsoft.com/office/drawing/2014/main" id="{D97B5C10-E05A-42D6-9A3D-FD1505FCC4D2}"/>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a:cs typeface="Calibri" panose="020F0502020204030204"/>
              </a:rPr>
              <a:t>Mandatory Element</a:t>
            </a:r>
          </a:p>
          <a:p>
            <a:pPr marL="0" indent="0">
              <a:buNone/>
            </a:pPr>
            <a:r>
              <a:rPr lang="en-US">
                <a:cs typeface="Calibri" panose="020F0502020204030204"/>
              </a:rPr>
              <a:t>Default value: </a:t>
            </a:r>
            <a:r>
              <a:rPr lang="en-US" i="1">
                <a:cs typeface="Calibri" panose="020F0502020204030204"/>
              </a:rPr>
              <a:t>m</a:t>
            </a:r>
            <a:r>
              <a:rPr lang="en-US">
                <a:cs typeface="Calibri" panose="020F0502020204030204"/>
              </a:rPr>
              <a:t> for all monographic formats; </a:t>
            </a:r>
            <a:r>
              <a:rPr lang="en-US" i="1">
                <a:cs typeface="Calibri" panose="020F0502020204030204"/>
              </a:rPr>
              <a:t>s</a:t>
            </a:r>
            <a:r>
              <a:rPr lang="en-US">
                <a:cs typeface="Calibri" panose="020F0502020204030204"/>
              </a:rPr>
              <a:t> for Continuing resources</a:t>
            </a:r>
          </a:p>
          <a:p>
            <a:pPr marL="0" indent="0">
              <a:buNone/>
            </a:pPr>
            <a:r>
              <a:rPr lang="en-US">
                <a:cs typeface="Calibri" panose="020F0502020204030204"/>
              </a:rPr>
              <a:t>Other values:</a:t>
            </a:r>
          </a:p>
          <a:p>
            <a:pPr marL="0" indent="0">
              <a:buNone/>
            </a:pPr>
            <a:r>
              <a:rPr lang="en-US" i="1">
                <a:cs typeface="Calibri" panose="020F0502020204030204"/>
              </a:rPr>
              <a:t>a</a:t>
            </a:r>
            <a:r>
              <a:rPr lang="en-US">
                <a:cs typeface="Calibri" panose="020F0502020204030204"/>
              </a:rPr>
              <a:t> or </a:t>
            </a:r>
            <a:r>
              <a:rPr lang="en-US" i="1">
                <a:cs typeface="Calibri" panose="020F0502020204030204"/>
              </a:rPr>
              <a:t>b</a:t>
            </a:r>
            <a:r>
              <a:rPr lang="en-US">
                <a:cs typeface="Calibri" panose="020F0502020204030204"/>
              </a:rPr>
              <a:t> for monographic or serial component part respectively</a:t>
            </a:r>
          </a:p>
          <a:p>
            <a:pPr marL="0" indent="0">
              <a:buNone/>
            </a:pPr>
            <a:r>
              <a:rPr lang="en-US" i="1">
                <a:cs typeface="Calibri" panose="020F0502020204030204"/>
              </a:rPr>
              <a:t>c </a:t>
            </a:r>
            <a:r>
              <a:rPr lang="en-US">
                <a:cs typeface="Calibri" panose="020F0502020204030204"/>
              </a:rPr>
              <a:t>for collection; </a:t>
            </a:r>
            <a:r>
              <a:rPr lang="en-US" i="1">
                <a:cs typeface="Calibri" panose="020F0502020204030204"/>
              </a:rPr>
              <a:t>d</a:t>
            </a:r>
            <a:r>
              <a:rPr lang="en-US">
                <a:cs typeface="Calibri" panose="020F0502020204030204"/>
              </a:rPr>
              <a:t> for subunit</a:t>
            </a:r>
          </a:p>
          <a:p>
            <a:pPr marL="0" indent="0">
              <a:buNone/>
            </a:pPr>
            <a:r>
              <a:rPr lang="en-US" i="1" err="1">
                <a:cs typeface="Calibri" panose="020F0502020204030204"/>
              </a:rPr>
              <a:t>i</a:t>
            </a:r>
            <a:r>
              <a:rPr lang="en-US">
                <a:cs typeface="Calibri" panose="020F0502020204030204"/>
              </a:rPr>
              <a:t> for integrating resource</a:t>
            </a:r>
          </a:p>
        </p:txBody>
      </p:sp>
      <p:sp>
        <p:nvSpPr>
          <p:cNvPr id="4" name="Content Placeholder 3">
            <a:extLst>
              <a:ext uri="{FF2B5EF4-FFF2-40B4-BE49-F238E27FC236}">
                <a16:creationId xmlns:a16="http://schemas.microsoft.com/office/drawing/2014/main" id="{00874756-2F7E-4D93-8349-BB3663B46E2A}"/>
              </a:ext>
            </a:extLst>
          </p:cNvPr>
          <p:cNvSpPr>
            <a:spLocks noGrp="1"/>
          </p:cNvSpPr>
          <p:nvPr>
            <p:ph sz="half" idx="2"/>
          </p:nvPr>
        </p:nvSpPr>
        <p:spPr/>
        <p:txBody>
          <a:bodyPr vert="horz" lIns="91440" tIns="45720" rIns="91440" bIns="45720" rtlCol="0" anchor="t">
            <a:normAutofit lnSpcReduction="10000"/>
          </a:bodyPr>
          <a:lstStyle/>
          <a:p>
            <a:pPr marL="0" indent="0">
              <a:buNone/>
            </a:pPr>
            <a:r>
              <a:rPr lang="en-US">
                <a:cs typeface="Calibri" panose="020F0502020204030204"/>
              </a:rPr>
              <a:t>Crucial in matching</a:t>
            </a:r>
          </a:p>
          <a:p>
            <a:pPr marL="0" indent="0">
              <a:buNone/>
            </a:pPr>
            <a:r>
              <a:rPr lang="en-US" sz="2000">
                <a:ea typeface="+mn-lt"/>
                <a:cs typeface="+mn-lt"/>
              </a:rPr>
              <a:t>Indexed in the Format/Document Type (</a:t>
            </a:r>
            <a:r>
              <a:rPr lang="en-US" sz="2000" i="1">
                <a:ea typeface="+mn-lt"/>
                <a:cs typeface="+mn-lt"/>
              </a:rPr>
              <a:t>dt=</a:t>
            </a:r>
            <a:r>
              <a:rPr lang="en-US" sz="2000">
                <a:ea typeface="+mn-lt"/>
                <a:cs typeface="+mn-lt"/>
              </a:rPr>
              <a:t>) &amp; in the Material Type (</a:t>
            </a:r>
            <a:r>
              <a:rPr lang="en-US" sz="2000" i="1">
                <a:ea typeface="+mn-lt"/>
                <a:cs typeface="+mn-lt"/>
              </a:rPr>
              <a:t>mt:</a:t>
            </a:r>
            <a:r>
              <a:rPr lang="en-US" sz="2000">
                <a:ea typeface="+mn-lt"/>
                <a:cs typeface="+mn-lt"/>
              </a:rPr>
              <a:t>) indexes</a:t>
            </a:r>
            <a:endParaRPr lang="en-US" sz="2000">
              <a:cs typeface="Calibri"/>
            </a:endParaRPr>
          </a:p>
          <a:p>
            <a:pPr marL="0" indent="0">
              <a:buNone/>
            </a:pPr>
            <a:endParaRPr lang="en-US">
              <a:cs typeface="Calibri" panose="020F0502020204030204"/>
            </a:endParaRPr>
          </a:p>
        </p:txBody>
      </p:sp>
      <p:sp>
        <p:nvSpPr>
          <p:cNvPr id="5" name="Date Placeholder 4">
            <a:extLst>
              <a:ext uri="{FF2B5EF4-FFF2-40B4-BE49-F238E27FC236}">
                <a16:creationId xmlns:a16="http://schemas.microsoft.com/office/drawing/2014/main" id="{ECEC0E58-830E-45D0-921F-A19C601B07BC}"/>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6A08BE3B-76AE-4994-89F5-28535D15278C}"/>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EE5A51AA-35C3-4DE8-B2F0-293569678A2B}"/>
              </a:ext>
            </a:extLst>
          </p:cNvPr>
          <p:cNvSpPr>
            <a:spLocks noGrp="1"/>
          </p:cNvSpPr>
          <p:nvPr>
            <p:ph type="sldNum" sz="quarter" idx="12"/>
          </p:nvPr>
        </p:nvSpPr>
        <p:spPr/>
        <p:txBody>
          <a:bodyPr/>
          <a:lstStyle/>
          <a:p>
            <a:fld id="{42AC7B73-7B68-441A-8047-75BA31C9DB5A}" type="slidenum">
              <a:rPr lang="en-US" smtClean="0"/>
              <a:pPr/>
              <a:t>11</a:t>
            </a:fld>
            <a:endParaRPr lang="en-US"/>
          </a:p>
        </p:txBody>
      </p:sp>
      <p:pic>
        <p:nvPicPr>
          <p:cNvPr id="8" name="Picture 8" descr="Graphical user interface, application, Teams&#10;&#10;Description automatically generated">
            <a:extLst>
              <a:ext uri="{FF2B5EF4-FFF2-40B4-BE49-F238E27FC236}">
                <a16:creationId xmlns:a16="http://schemas.microsoft.com/office/drawing/2014/main" id="{5A74E558-480F-4872-817A-D62FE3E36A38}"/>
              </a:ext>
            </a:extLst>
          </p:cNvPr>
          <p:cNvPicPr>
            <a:picLocks noChangeAspect="1"/>
          </p:cNvPicPr>
          <p:nvPr/>
        </p:nvPicPr>
        <p:blipFill>
          <a:blip r:embed="rId3"/>
          <a:stretch>
            <a:fillRect/>
          </a:stretch>
        </p:blipFill>
        <p:spPr>
          <a:xfrm>
            <a:off x="4227442" y="3002415"/>
            <a:ext cx="4747592" cy="985687"/>
          </a:xfrm>
          <a:prstGeom prst="rect">
            <a:avLst/>
          </a:prstGeom>
        </p:spPr>
      </p:pic>
      <p:sp>
        <p:nvSpPr>
          <p:cNvPr id="9" name="Arrow: Right 8">
            <a:extLst>
              <a:ext uri="{FF2B5EF4-FFF2-40B4-BE49-F238E27FC236}">
                <a16:creationId xmlns:a16="http://schemas.microsoft.com/office/drawing/2014/main" id="{2A5D17A1-5286-436D-9303-8BE0DC0D95AC}"/>
              </a:ext>
            </a:extLst>
          </p:cNvPr>
          <p:cNvSpPr/>
          <p:nvPr/>
        </p:nvSpPr>
        <p:spPr>
          <a:xfrm>
            <a:off x="3287665" y="3207390"/>
            <a:ext cx="977347" cy="488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61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165F-59EC-4506-8EDA-084A7648E6C8}"/>
              </a:ext>
            </a:extLst>
          </p:cNvPr>
          <p:cNvSpPr>
            <a:spLocks noGrp="1"/>
          </p:cNvSpPr>
          <p:nvPr>
            <p:ph type="title"/>
          </p:nvPr>
        </p:nvSpPr>
        <p:spPr/>
        <p:txBody>
          <a:bodyPr>
            <a:normAutofit/>
          </a:bodyPr>
          <a:lstStyle/>
          <a:p>
            <a:br>
              <a:rPr lang="en-US">
                <a:ea typeface="+mj-lt"/>
                <a:cs typeface="+mj-lt"/>
              </a:rPr>
            </a:br>
            <a:r>
              <a:rPr lang="en-US" sz="3200">
                <a:ea typeface="+mj-lt"/>
                <a:cs typeface="+mj-lt"/>
              </a:rPr>
              <a:t>Leader/08 Type of Control (Ctrl)</a:t>
            </a:r>
          </a:p>
          <a:p>
            <a:endParaRPr lang="en-US">
              <a:cs typeface="Calibri Light"/>
            </a:endParaRPr>
          </a:p>
        </p:txBody>
      </p:sp>
      <p:sp>
        <p:nvSpPr>
          <p:cNvPr id="3" name="Content Placeholder 2">
            <a:extLst>
              <a:ext uri="{FF2B5EF4-FFF2-40B4-BE49-F238E27FC236}">
                <a16:creationId xmlns:a16="http://schemas.microsoft.com/office/drawing/2014/main" id="{7C1E8778-963C-4B59-948B-982E08DEAF69}"/>
              </a:ext>
            </a:extLst>
          </p:cNvPr>
          <p:cNvSpPr>
            <a:spLocks noGrp="1"/>
          </p:cNvSpPr>
          <p:nvPr>
            <p:ph sz="half" idx="1"/>
          </p:nvPr>
        </p:nvSpPr>
        <p:spPr/>
        <p:txBody>
          <a:bodyPr vert="horz" lIns="91440" tIns="45720" rIns="91440" bIns="45720" rtlCol="0" anchor="t">
            <a:normAutofit/>
          </a:bodyPr>
          <a:lstStyle/>
          <a:p>
            <a:pPr marL="0" indent="0">
              <a:buNone/>
            </a:pPr>
            <a:r>
              <a:rPr lang="en-US" dirty="0">
                <a:cs typeface="Calibri" panose="020F0502020204030204"/>
              </a:rPr>
              <a:t>Required if applicable</a:t>
            </a:r>
          </a:p>
          <a:p>
            <a:pPr marL="0" indent="0">
              <a:buNone/>
            </a:pPr>
            <a:r>
              <a:rPr lang="en-US" dirty="0">
                <a:cs typeface="Calibri" panose="020F0502020204030204"/>
              </a:rPr>
              <a:t>Default is </a:t>
            </a:r>
            <a:r>
              <a:rPr lang="en-US" i="1" dirty="0">
                <a:cs typeface="Calibri" panose="020F0502020204030204"/>
              </a:rPr>
              <a:t>blank</a:t>
            </a:r>
            <a:r>
              <a:rPr lang="en-US" dirty="0">
                <a:cs typeface="Calibri" panose="020F0502020204030204"/>
              </a:rPr>
              <a:t>, which means "no type of control applies"</a:t>
            </a:r>
          </a:p>
          <a:p>
            <a:pPr marL="0" indent="0">
              <a:buNone/>
            </a:pPr>
            <a:r>
              <a:rPr lang="en-US" dirty="0">
                <a:cs typeface="Calibri" panose="020F0502020204030204"/>
              </a:rPr>
              <a:t>The other value is </a:t>
            </a:r>
            <a:r>
              <a:rPr lang="en-US" i="1" dirty="0">
                <a:cs typeface="Calibri" panose="020F0502020204030204"/>
              </a:rPr>
              <a:t>a</a:t>
            </a:r>
            <a:r>
              <a:rPr lang="en-US" dirty="0">
                <a:cs typeface="Calibri" panose="020F0502020204030204"/>
              </a:rPr>
              <a:t> for archival control  </a:t>
            </a:r>
          </a:p>
        </p:txBody>
      </p:sp>
      <p:sp>
        <p:nvSpPr>
          <p:cNvPr id="4" name="Content Placeholder 3">
            <a:extLst>
              <a:ext uri="{FF2B5EF4-FFF2-40B4-BE49-F238E27FC236}">
                <a16:creationId xmlns:a16="http://schemas.microsoft.com/office/drawing/2014/main" id="{D06309E8-0009-4C1C-BB1A-DCFFD2DD343D}"/>
              </a:ext>
            </a:extLst>
          </p:cNvPr>
          <p:cNvSpPr>
            <a:spLocks noGrp="1"/>
          </p:cNvSpPr>
          <p:nvPr>
            <p:ph sz="half" idx="2"/>
          </p:nvPr>
        </p:nvSpPr>
        <p:spPr/>
        <p:txBody>
          <a:bodyPr vert="horz" lIns="91440" tIns="45720" rIns="91440" bIns="45720" rtlCol="0" anchor="t">
            <a:normAutofit/>
          </a:bodyPr>
          <a:lstStyle/>
          <a:p>
            <a:pPr>
              <a:buNone/>
            </a:pPr>
            <a:r>
              <a:rPr lang="en-US">
                <a:ea typeface="+mn-lt"/>
                <a:cs typeface="+mn-lt"/>
              </a:rPr>
              <a:t>Plays no part in matching</a:t>
            </a:r>
          </a:p>
          <a:p>
            <a:pPr marL="0" indent="0">
              <a:buNone/>
            </a:pPr>
            <a:r>
              <a:rPr lang="en-US">
                <a:cs typeface="Calibri"/>
              </a:rPr>
              <a:t>Indexed in the  Format/Document Type (</a:t>
            </a:r>
            <a:r>
              <a:rPr lang="en-US" i="1">
                <a:cs typeface="Calibri"/>
              </a:rPr>
              <a:t>dt=</a:t>
            </a:r>
            <a:r>
              <a:rPr lang="en-US">
                <a:cs typeface="Calibri"/>
              </a:rPr>
              <a:t>) index</a:t>
            </a:r>
            <a:endParaRPr lang="en-US"/>
          </a:p>
        </p:txBody>
      </p:sp>
      <p:sp>
        <p:nvSpPr>
          <p:cNvPr id="5" name="Date Placeholder 4">
            <a:extLst>
              <a:ext uri="{FF2B5EF4-FFF2-40B4-BE49-F238E27FC236}">
                <a16:creationId xmlns:a16="http://schemas.microsoft.com/office/drawing/2014/main" id="{B1F80205-DC64-44DD-84AE-42CFCC5FA381}"/>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7EDA7646-02E8-47CC-A9F7-F1450489324A}"/>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F3DB7D31-D969-4B2E-8AE9-233EC7982F2F}"/>
              </a:ext>
            </a:extLst>
          </p:cNvPr>
          <p:cNvSpPr>
            <a:spLocks noGrp="1"/>
          </p:cNvSpPr>
          <p:nvPr>
            <p:ph type="sldNum" sz="quarter" idx="12"/>
          </p:nvPr>
        </p:nvSpPr>
        <p:spPr/>
        <p:txBody>
          <a:bodyPr/>
          <a:lstStyle/>
          <a:p>
            <a:fld id="{42AC7B73-7B68-441A-8047-75BA31C9DB5A}" type="slidenum">
              <a:rPr lang="en-US" smtClean="0"/>
              <a:pPr/>
              <a:t>12</a:t>
            </a:fld>
            <a:endParaRPr lang="en-US"/>
          </a:p>
        </p:txBody>
      </p:sp>
      <p:pic>
        <p:nvPicPr>
          <p:cNvPr id="8" name="Picture 8">
            <a:extLst>
              <a:ext uri="{FF2B5EF4-FFF2-40B4-BE49-F238E27FC236}">
                <a16:creationId xmlns:a16="http://schemas.microsoft.com/office/drawing/2014/main" id="{F0E9E5FB-A0B6-4121-8022-3967CDBD3D09}"/>
              </a:ext>
            </a:extLst>
          </p:cNvPr>
          <p:cNvPicPr>
            <a:picLocks noChangeAspect="1"/>
          </p:cNvPicPr>
          <p:nvPr/>
        </p:nvPicPr>
        <p:blipFill>
          <a:blip r:embed="rId3"/>
          <a:stretch>
            <a:fillRect/>
          </a:stretch>
        </p:blipFill>
        <p:spPr>
          <a:xfrm>
            <a:off x="914400" y="3168837"/>
            <a:ext cx="7433813" cy="1210437"/>
          </a:xfrm>
          <a:prstGeom prst="rect">
            <a:avLst/>
          </a:prstGeom>
        </p:spPr>
      </p:pic>
      <p:sp>
        <p:nvSpPr>
          <p:cNvPr id="9" name="Arrow: Down 8">
            <a:extLst>
              <a:ext uri="{FF2B5EF4-FFF2-40B4-BE49-F238E27FC236}">
                <a16:creationId xmlns:a16="http://schemas.microsoft.com/office/drawing/2014/main" id="{50A481F4-C42E-44A0-A380-9E6F2CCB7A08}"/>
              </a:ext>
            </a:extLst>
          </p:cNvPr>
          <p:cNvSpPr/>
          <p:nvPr/>
        </p:nvSpPr>
        <p:spPr>
          <a:xfrm rot="2160000">
            <a:off x="5361627" y="2320730"/>
            <a:ext cx="571498" cy="12400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02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7452C-BFF0-4427-82EA-9C4EE8EB9824}"/>
              </a:ext>
            </a:extLst>
          </p:cNvPr>
          <p:cNvSpPr>
            <a:spLocks noGrp="1"/>
          </p:cNvSpPr>
          <p:nvPr>
            <p:ph type="title"/>
          </p:nvPr>
        </p:nvSpPr>
        <p:spPr/>
        <p:txBody>
          <a:bodyPr/>
          <a:lstStyle/>
          <a:p>
            <a:r>
              <a:rPr lang="en-US">
                <a:cs typeface="Calibri Light"/>
              </a:rPr>
              <a:t>Leader/17 Encoding Level (</a:t>
            </a:r>
            <a:r>
              <a:rPr lang="en-US" err="1">
                <a:cs typeface="Calibri Light"/>
              </a:rPr>
              <a:t>ELvl</a:t>
            </a:r>
            <a:r>
              <a:rPr lang="en-US">
                <a:cs typeface="Calibri Light"/>
              </a:rPr>
              <a:t>)</a:t>
            </a:r>
            <a:endParaRPr lang="en-US" b="0">
              <a:ea typeface="+mj-lt"/>
              <a:cs typeface="+mj-lt"/>
            </a:endParaRPr>
          </a:p>
        </p:txBody>
      </p:sp>
      <p:sp>
        <p:nvSpPr>
          <p:cNvPr id="3" name="Content Placeholder 2">
            <a:extLst>
              <a:ext uri="{FF2B5EF4-FFF2-40B4-BE49-F238E27FC236}">
                <a16:creationId xmlns:a16="http://schemas.microsoft.com/office/drawing/2014/main" id="{674EA8C4-59D5-4E2E-86FD-33692B5B6E41}"/>
              </a:ext>
            </a:extLst>
          </p:cNvPr>
          <p:cNvSpPr>
            <a:spLocks noGrp="1"/>
          </p:cNvSpPr>
          <p:nvPr>
            <p:ph sz="half" idx="1"/>
          </p:nvPr>
        </p:nvSpPr>
        <p:spPr/>
        <p:txBody>
          <a:bodyPr vert="horz" lIns="91440" tIns="45720" rIns="91440" bIns="45720" rtlCol="0" anchor="t">
            <a:normAutofit/>
          </a:bodyPr>
          <a:lstStyle/>
          <a:p>
            <a:pPr marL="0" indent="0">
              <a:buNone/>
            </a:pPr>
            <a:r>
              <a:rPr lang="en-US">
                <a:ea typeface="+mn-lt"/>
                <a:cs typeface="+mn-lt"/>
              </a:rPr>
              <a:t>Mandatory element</a:t>
            </a:r>
            <a:endParaRPr lang="en-US"/>
          </a:p>
          <a:p>
            <a:pPr marL="0" indent="0">
              <a:buNone/>
            </a:pPr>
            <a:r>
              <a:rPr lang="en-US">
                <a:cs typeface="Calibri"/>
              </a:rPr>
              <a:t>Default code is a fill character "∎"</a:t>
            </a:r>
            <a:endParaRPr lang="en-US">
              <a:ea typeface="+mn-lt"/>
              <a:cs typeface="+mn-lt"/>
            </a:endParaRPr>
          </a:p>
          <a:p>
            <a:pPr marL="0" indent="0">
              <a:buNone/>
            </a:pPr>
            <a:r>
              <a:rPr lang="en-US">
                <a:cs typeface="Calibri"/>
              </a:rPr>
              <a:t>Standard values are blank for full, and numeric values such as 7 for minimal and 3 for abbreviated.</a:t>
            </a:r>
          </a:p>
        </p:txBody>
      </p:sp>
      <p:sp>
        <p:nvSpPr>
          <p:cNvPr id="4" name="Content Placeholder 3">
            <a:extLst>
              <a:ext uri="{FF2B5EF4-FFF2-40B4-BE49-F238E27FC236}">
                <a16:creationId xmlns:a16="http://schemas.microsoft.com/office/drawing/2014/main" id="{2CC7221F-B2ED-4DD9-ADF2-E540142D7714}"/>
              </a:ext>
            </a:extLst>
          </p:cNvPr>
          <p:cNvSpPr>
            <a:spLocks noGrp="1"/>
          </p:cNvSpPr>
          <p:nvPr>
            <p:ph sz="half" idx="2"/>
          </p:nvPr>
        </p:nvSpPr>
        <p:spPr/>
        <p:txBody>
          <a:bodyPr vert="horz" lIns="91440" tIns="45720" rIns="91440" bIns="45720" rtlCol="0" anchor="t">
            <a:normAutofit/>
          </a:bodyPr>
          <a:lstStyle/>
          <a:p>
            <a:pPr marL="0" indent="0">
              <a:buNone/>
            </a:pPr>
            <a:r>
              <a:rPr lang="en-US">
                <a:cs typeface="Calibri"/>
              </a:rPr>
              <a:t>Not a factor in matching</a:t>
            </a:r>
            <a:endParaRPr lang="en-US"/>
          </a:p>
          <a:p>
            <a:pPr marL="0" indent="0">
              <a:buNone/>
            </a:pPr>
            <a:r>
              <a:rPr lang="en-US">
                <a:cs typeface="Calibri"/>
              </a:rPr>
              <a:t>Factors into Record Resolution</a:t>
            </a:r>
          </a:p>
          <a:p>
            <a:pPr marL="0" indent="0">
              <a:buNone/>
            </a:pPr>
            <a:r>
              <a:rPr lang="en-US">
                <a:cs typeface="Calibri"/>
              </a:rPr>
              <a:t>Indexed in the Encoding Level (lv:) index</a:t>
            </a:r>
          </a:p>
        </p:txBody>
      </p:sp>
      <p:sp>
        <p:nvSpPr>
          <p:cNvPr id="5" name="Date Placeholder 4">
            <a:extLst>
              <a:ext uri="{FF2B5EF4-FFF2-40B4-BE49-F238E27FC236}">
                <a16:creationId xmlns:a16="http://schemas.microsoft.com/office/drawing/2014/main" id="{8D8A106F-EE40-4695-879E-47349298BB77}"/>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41D4120A-0208-485D-BBDB-3DF52C8B10AF}"/>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2E83D866-230E-4550-9225-F514F3A018C2}"/>
              </a:ext>
            </a:extLst>
          </p:cNvPr>
          <p:cNvSpPr>
            <a:spLocks noGrp="1"/>
          </p:cNvSpPr>
          <p:nvPr>
            <p:ph type="sldNum" sz="quarter" idx="12"/>
          </p:nvPr>
        </p:nvSpPr>
        <p:spPr/>
        <p:txBody>
          <a:bodyPr/>
          <a:lstStyle/>
          <a:p>
            <a:fld id="{42AC7B73-7B68-441A-8047-75BA31C9DB5A}" type="slidenum">
              <a:rPr lang="en-US" smtClean="0"/>
              <a:pPr/>
              <a:t>13</a:t>
            </a:fld>
            <a:endParaRPr lang="en-US"/>
          </a:p>
        </p:txBody>
      </p:sp>
      <p:pic>
        <p:nvPicPr>
          <p:cNvPr id="8" name="Picture 8" descr="Graphical user interface, application, Teams&#10;&#10;Description automatically generated">
            <a:extLst>
              <a:ext uri="{FF2B5EF4-FFF2-40B4-BE49-F238E27FC236}">
                <a16:creationId xmlns:a16="http://schemas.microsoft.com/office/drawing/2014/main" id="{F49E9393-A0F1-4D6F-A108-381AC058675D}"/>
              </a:ext>
            </a:extLst>
          </p:cNvPr>
          <p:cNvPicPr>
            <a:picLocks noChangeAspect="1"/>
          </p:cNvPicPr>
          <p:nvPr/>
        </p:nvPicPr>
        <p:blipFill>
          <a:blip r:embed="rId3"/>
          <a:stretch>
            <a:fillRect/>
          </a:stretch>
        </p:blipFill>
        <p:spPr>
          <a:xfrm>
            <a:off x="849701" y="3172895"/>
            <a:ext cx="7671040" cy="1267020"/>
          </a:xfrm>
          <a:prstGeom prst="rect">
            <a:avLst/>
          </a:prstGeom>
        </p:spPr>
      </p:pic>
      <p:sp>
        <p:nvSpPr>
          <p:cNvPr id="9" name="Arrow: Up 8">
            <a:extLst>
              <a:ext uri="{FF2B5EF4-FFF2-40B4-BE49-F238E27FC236}">
                <a16:creationId xmlns:a16="http://schemas.microsoft.com/office/drawing/2014/main" id="{85C24506-A56A-43FB-901E-38AAE165717F}"/>
              </a:ext>
            </a:extLst>
          </p:cNvPr>
          <p:cNvSpPr/>
          <p:nvPr/>
        </p:nvSpPr>
        <p:spPr>
          <a:xfrm rot="-1800000">
            <a:off x="2572051" y="3592169"/>
            <a:ext cx="485235" cy="9812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93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3F55-E623-4673-86CA-1C1CFF13F9EA}"/>
              </a:ext>
            </a:extLst>
          </p:cNvPr>
          <p:cNvSpPr>
            <a:spLocks noGrp="1"/>
          </p:cNvSpPr>
          <p:nvPr>
            <p:ph type="title"/>
          </p:nvPr>
        </p:nvSpPr>
        <p:spPr/>
        <p:txBody>
          <a:bodyPr>
            <a:normAutofit/>
          </a:bodyPr>
          <a:lstStyle/>
          <a:p>
            <a:br>
              <a:rPr lang="en-US">
                <a:ea typeface="+mj-lt"/>
                <a:cs typeface="+mj-lt"/>
              </a:rPr>
            </a:br>
            <a:r>
              <a:rPr lang="en-US" sz="3200">
                <a:ea typeface="+mj-lt"/>
                <a:cs typeface="+mj-lt"/>
              </a:rPr>
              <a:t>Leader/18 Descriptive Cataloging Form (Desc)</a:t>
            </a:r>
            <a:endParaRPr lang="en-US" sz="3200" b="0">
              <a:ea typeface="+mj-lt"/>
              <a:cs typeface="+mj-lt"/>
            </a:endParaRPr>
          </a:p>
          <a:p>
            <a:endParaRPr lang="en-US">
              <a:cs typeface="Calibri Light"/>
            </a:endParaRPr>
          </a:p>
        </p:txBody>
      </p:sp>
      <p:sp>
        <p:nvSpPr>
          <p:cNvPr id="3" name="Content Placeholder 2">
            <a:extLst>
              <a:ext uri="{FF2B5EF4-FFF2-40B4-BE49-F238E27FC236}">
                <a16:creationId xmlns:a16="http://schemas.microsoft.com/office/drawing/2014/main" id="{F70A81FC-7A94-443F-A3A7-0D3368E68820}"/>
              </a:ext>
            </a:extLst>
          </p:cNvPr>
          <p:cNvSpPr>
            <a:spLocks noGrp="1"/>
          </p:cNvSpPr>
          <p:nvPr>
            <p:ph sz="half" idx="1"/>
          </p:nvPr>
        </p:nvSpPr>
        <p:spPr>
          <a:xfrm>
            <a:off x="628650" y="1369219"/>
            <a:ext cx="3735238" cy="3263504"/>
          </a:xfrm>
        </p:spPr>
        <p:txBody>
          <a:bodyPr vert="horz" lIns="91440" tIns="45720" rIns="91440" bIns="45720" rtlCol="0" anchor="t">
            <a:normAutofit fontScale="92500"/>
          </a:bodyPr>
          <a:lstStyle/>
          <a:p>
            <a:pPr marL="0" indent="0">
              <a:buNone/>
            </a:pPr>
            <a:r>
              <a:rPr lang="en-US">
                <a:cs typeface="Calibri"/>
              </a:rPr>
              <a:t>Mandatory element</a:t>
            </a:r>
          </a:p>
          <a:p>
            <a:pPr>
              <a:buNone/>
            </a:pPr>
            <a:r>
              <a:rPr lang="en-US">
                <a:ea typeface="+mn-lt"/>
                <a:cs typeface="+mn-lt"/>
              </a:rPr>
              <a:t>Default code is a fill character "∎"</a:t>
            </a:r>
          </a:p>
          <a:p>
            <a:pPr marL="0" indent="0">
              <a:buNone/>
            </a:pPr>
            <a:r>
              <a:rPr lang="en-US">
                <a:cs typeface="Calibri"/>
              </a:rPr>
              <a:t>Possible code values are:  </a:t>
            </a:r>
          </a:p>
          <a:p>
            <a:pPr marL="342900" indent="-342900"/>
            <a:r>
              <a:rPr lang="en-US" sz="1900" i="1"/>
              <a:t>blank </a:t>
            </a:r>
            <a:r>
              <a:rPr lang="en-US" sz="1900"/>
              <a:t>(non-ISBD)</a:t>
            </a:r>
            <a:endParaRPr lang="en-US" sz="1900">
              <a:cs typeface="Calibri"/>
            </a:endParaRPr>
          </a:p>
          <a:p>
            <a:pPr marL="342900" indent="-342900"/>
            <a:r>
              <a:rPr lang="en-US" sz="1900" i="1"/>
              <a:t>a</a:t>
            </a:r>
            <a:r>
              <a:rPr lang="en-US" sz="1900"/>
              <a:t> (AACR2)</a:t>
            </a:r>
            <a:endParaRPr lang="en-US" sz="1900">
              <a:cs typeface="Calibri"/>
            </a:endParaRPr>
          </a:p>
          <a:p>
            <a:pPr marL="342900" indent="-342900"/>
            <a:r>
              <a:rPr lang="en-US" sz="1900" i="1"/>
              <a:t>c</a:t>
            </a:r>
            <a:r>
              <a:rPr lang="en-US" sz="1900"/>
              <a:t> (ISBD punctuation omitted)</a:t>
            </a:r>
            <a:endParaRPr lang="en-US" sz="1900">
              <a:cs typeface="Calibri"/>
            </a:endParaRPr>
          </a:p>
          <a:p>
            <a:pPr marL="342900" indent="-342900"/>
            <a:r>
              <a:rPr lang="en-US" sz="1900" i="1" err="1"/>
              <a:t>i</a:t>
            </a:r>
            <a:r>
              <a:rPr lang="en-US" sz="1900" i="1"/>
              <a:t> </a:t>
            </a:r>
            <a:r>
              <a:rPr lang="en-US" sz="1900"/>
              <a:t>(ISBD)</a:t>
            </a:r>
            <a:endParaRPr lang="en-US" sz="1900">
              <a:cs typeface="Calibri"/>
            </a:endParaRPr>
          </a:p>
          <a:p>
            <a:pPr marL="342900" indent="-342900"/>
            <a:r>
              <a:rPr lang="en-US" sz="1900" i="1"/>
              <a:t>n</a:t>
            </a:r>
            <a:r>
              <a:rPr lang="en-US" sz="1900"/>
              <a:t> (non-ISBD punctuation omitted)</a:t>
            </a:r>
            <a:endParaRPr lang="en-US" sz="1900">
              <a:cs typeface="Calibri"/>
            </a:endParaRPr>
          </a:p>
          <a:p>
            <a:pPr marL="342900" indent="-342900"/>
            <a:r>
              <a:rPr lang="en-US" sz="1900" i="1"/>
              <a:t>u </a:t>
            </a:r>
            <a:r>
              <a:rPr lang="en-US" sz="1900"/>
              <a:t>(unknown)</a:t>
            </a:r>
            <a:endParaRPr lang="en-US" sz="1900">
              <a:cs typeface="Calibri"/>
            </a:endParaRPr>
          </a:p>
          <a:p>
            <a:pPr marL="0" indent="0">
              <a:buNone/>
            </a:pPr>
            <a:endParaRPr lang="en-US">
              <a:cs typeface="Calibri"/>
            </a:endParaRPr>
          </a:p>
          <a:p>
            <a:pPr marL="0" indent="0">
              <a:buNone/>
            </a:pPr>
            <a:endParaRPr lang="en-US">
              <a:cs typeface="Calibri"/>
            </a:endParaRPr>
          </a:p>
        </p:txBody>
      </p:sp>
      <p:sp>
        <p:nvSpPr>
          <p:cNvPr id="4" name="Content Placeholder 3">
            <a:extLst>
              <a:ext uri="{FF2B5EF4-FFF2-40B4-BE49-F238E27FC236}">
                <a16:creationId xmlns:a16="http://schemas.microsoft.com/office/drawing/2014/main" id="{D982843E-D03E-4895-B788-802EFF0D1241}"/>
              </a:ext>
            </a:extLst>
          </p:cNvPr>
          <p:cNvSpPr>
            <a:spLocks noGrp="1"/>
          </p:cNvSpPr>
          <p:nvPr>
            <p:ph sz="half" idx="2"/>
          </p:nvPr>
        </p:nvSpPr>
        <p:spPr/>
        <p:txBody>
          <a:bodyPr vert="horz" lIns="91440" tIns="45720" rIns="91440" bIns="45720" rtlCol="0" anchor="t">
            <a:normAutofit fontScale="92500"/>
          </a:bodyPr>
          <a:lstStyle/>
          <a:p>
            <a:pPr marL="0" indent="0">
              <a:buNone/>
            </a:pPr>
            <a:r>
              <a:rPr lang="en-US">
                <a:cs typeface="Calibri"/>
              </a:rPr>
              <a:t>Plays no part in matching</a:t>
            </a:r>
            <a:endParaRPr lang="en-US"/>
          </a:p>
          <a:p>
            <a:pPr marL="0" indent="0">
              <a:buNone/>
            </a:pPr>
            <a:r>
              <a:rPr lang="en-US">
                <a:cs typeface="Calibri"/>
              </a:rPr>
              <a:t>Not indexed</a:t>
            </a:r>
          </a:p>
          <a:p>
            <a:endParaRPr lang="en-US">
              <a:cs typeface="Calibri"/>
            </a:endParaRPr>
          </a:p>
        </p:txBody>
      </p:sp>
      <p:sp>
        <p:nvSpPr>
          <p:cNvPr id="5" name="Date Placeholder 4">
            <a:extLst>
              <a:ext uri="{FF2B5EF4-FFF2-40B4-BE49-F238E27FC236}">
                <a16:creationId xmlns:a16="http://schemas.microsoft.com/office/drawing/2014/main" id="{9B5922E2-0650-491B-B36A-0364408B451D}"/>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BF63691C-A386-4E1E-805D-91AE54951EFB}"/>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31F002F7-EE63-400F-A3BB-030FBA6FA522}"/>
              </a:ext>
            </a:extLst>
          </p:cNvPr>
          <p:cNvSpPr>
            <a:spLocks noGrp="1"/>
          </p:cNvSpPr>
          <p:nvPr>
            <p:ph type="sldNum" sz="quarter" idx="12"/>
          </p:nvPr>
        </p:nvSpPr>
        <p:spPr/>
        <p:txBody>
          <a:bodyPr/>
          <a:lstStyle/>
          <a:p>
            <a:fld id="{42AC7B73-7B68-441A-8047-75BA31C9DB5A}" type="slidenum">
              <a:rPr lang="en-US" smtClean="0"/>
              <a:pPr/>
              <a:t>14</a:t>
            </a:fld>
            <a:endParaRPr lang="en-US"/>
          </a:p>
        </p:txBody>
      </p:sp>
      <p:pic>
        <p:nvPicPr>
          <p:cNvPr id="9" name="Picture 8" descr="Graphical user interface, application, Teams&#10;&#10;Description automatically generated">
            <a:extLst>
              <a:ext uri="{FF2B5EF4-FFF2-40B4-BE49-F238E27FC236}">
                <a16:creationId xmlns:a16="http://schemas.microsoft.com/office/drawing/2014/main" id="{F87AE1BE-EAE2-410E-B112-F019C2E928AB}"/>
              </a:ext>
            </a:extLst>
          </p:cNvPr>
          <p:cNvPicPr>
            <a:picLocks noChangeAspect="1"/>
          </p:cNvPicPr>
          <p:nvPr/>
        </p:nvPicPr>
        <p:blipFill>
          <a:blip r:embed="rId3"/>
          <a:stretch>
            <a:fillRect/>
          </a:stretch>
        </p:blipFill>
        <p:spPr>
          <a:xfrm>
            <a:off x="3998342" y="2267122"/>
            <a:ext cx="5169381" cy="1202322"/>
          </a:xfrm>
          <a:prstGeom prst="rect">
            <a:avLst/>
          </a:prstGeom>
        </p:spPr>
      </p:pic>
      <p:sp>
        <p:nvSpPr>
          <p:cNvPr id="8" name="Arrow: Up 7">
            <a:extLst>
              <a:ext uri="{FF2B5EF4-FFF2-40B4-BE49-F238E27FC236}">
                <a16:creationId xmlns:a16="http://schemas.microsoft.com/office/drawing/2014/main" id="{B4C256B7-6B54-4679-9A83-AE836DCC1FA0}"/>
              </a:ext>
            </a:extLst>
          </p:cNvPr>
          <p:cNvSpPr/>
          <p:nvPr/>
        </p:nvSpPr>
        <p:spPr>
          <a:xfrm rot="-1320000">
            <a:off x="4383598" y="3473555"/>
            <a:ext cx="485235" cy="9812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38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9C2E-4872-4993-AACD-A176264EDE30}"/>
              </a:ext>
            </a:extLst>
          </p:cNvPr>
          <p:cNvSpPr>
            <a:spLocks noGrp="1"/>
          </p:cNvSpPr>
          <p:nvPr>
            <p:ph type="title"/>
          </p:nvPr>
        </p:nvSpPr>
        <p:spPr/>
        <p:txBody>
          <a:bodyPr>
            <a:normAutofit/>
          </a:bodyPr>
          <a:lstStyle/>
          <a:p>
            <a:r>
              <a:rPr lang="en-US">
                <a:cs typeface="Calibri Light"/>
              </a:rPr>
              <a:t>008/00-05 Date Entered (Entered)</a:t>
            </a:r>
            <a:endParaRPr lang="en-US"/>
          </a:p>
        </p:txBody>
      </p:sp>
      <p:sp>
        <p:nvSpPr>
          <p:cNvPr id="3" name="Content Placeholder 2">
            <a:extLst>
              <a:ext uri="{FF2B5EF4-FFF2-40B4-BE49-F238E27FC236}">
                <a16:creationId xmlns:a16="http://schemas.microsoft.com/office/drawing/2014/main" id="{F4FD48D9-1000-4218-8647-A6BB7AF667E4}"/>
              </a:ext>
            </a:extLst>
          </p:cNvPr>
          <p:cNvSpPr>
            <a:spLocks noGrp="1"/>
          </p:cNvSpPr>
          <p:nvPr>
            <p:ph sz="half" idx="1"/>
          </p:nvPr>
        </p:nvSpPr>
        <p:spPr>
          <a:xfrm>
            <a:off x="415636" y="1163782"/>
            <a:ext cx="4099214" cy="3241963"/>
          </a:xfrm>
        </p:spPr>
        <p:txBody>
          <a:bodyPr vert="horz" lIns="91440" tIns="45720" rIns="91440" bIns="45720" rtlCol="0" anchor="t">
            <a:noAutofit/>
          </a:bodyPr>
          <a:lstStyle/>
          <a:p>
            <a:pPr>
              <a:buNone/>
            </a:pPr>
            <a:r>
              <a:rPr lang="en-US" sz="1800">
                <a:cs typeface="Calibri"/>
              </a:rPr>
              <a:t>System supplied; cannot be edited</a:t>
            </a:r>
            <a:endParaRPr lang="en-US" sz="1800">
              <a:ea typeface="+mn-lt"/>
              <a:cs typeface="+mn-lt"/>
            </a:endParaRPr>
          </a:p>
          <a:p>
            <a:pPr marL="0" indent="0">
              <a:buNone/>
            </a:pPr>
            <a:r>
              <a:rPr lang="en-US" sz="1800">
                <a:ea typeface="+mn-lt"/>
                <a:cs typeface="+mn-lt"/>
              </a:rPr>
              <a:t>Default: </a:t>
            </a:r>
            <a:r>
              <a:rPr lang="en-US" sz="1800" i="1">
                <a:ea typeface="+mn-lt"/>
                <a:cs typeface="+mn-lt"/>
              </a:rPr>
              <a:t>Current date</a:t>
            </a:r>
            <a:endParaRPr lang="en-US" sz="1800" i="1">
              <a:cs typeface="Calibri"/>
            </a:endParaRPr>
          </a:p>
          <a:p>
            <a:pPr marL="0" indent="0">
              <a:buNone/>
            </a:pPr>
            <a:r>
              <a:rPr lang="en-US" sz="1800">
                <a:cs typeface="Calibri"/>
              </a:rPr>
              <a:t>Records added directly online</a:t>
            </a:r>
            <a:endParaRPr lang="en-US" sz="2000"/>
          </a:p>
          <a:p>
            <a:pPr lvl="1"/>
            <a:r>
              <a:rPr lang="en-US" sz="1600" i="1">
                <a:cs typeface="Calibri"/>
              </a:rPr>
              <a:t>Entered </a:t>
            </a:r>
            <a:r>
              <a:rPr lang="en-US" sz="1600">
                <a:cs typeface="Calibri"/>
              </a:rPr>
              <a:t>is date of input</a:t>
            </a:r>
          </a:p>
          <a:p>
            <a:pPr marL="0" indent="0">
              <a:buNone/>
            </a:pPr>
            <a:r>
              <a:rPr lang="en-US" sz="1800">
                <a:cs typeface="Calibri"/>
              </a:rPr>
              <a:t>Records added by batch process</a:t>
            </a:r>
          </a:p>
          <a:p>
            <a:pPr lvl="1"/>
            <a:r>
              <a:rPr lang="en-US" sz="1600" i="1">
                <a:cs typeface="Calibri"/>
              </a:rPr>
              <a:t>Entered </a:t>
            </a:r>
            <a:r>
              <a:rPr lang="en-US" sz="1600">
                <a:cs typeface="Calibri"/>
              </a:rPr>
              <a:t>is date created or converted at institution of origin</a:t>
            </a:r>
          </a:p>
          <a:p>
            <a:pPr marL="0" indent="0">
              <a:buNone/>
            </a:pPr>
            <a:r>
              <a:rPr lang="en-US" sz="1800">
                <a:cs typeface="Calibri"/>
              </a:rPr>
              <a:t>Appears as an eight-digit date in Connexion mnemonic display and as a six-digit date in Connexion variable field 008 display and in Record Manager</a:t>
            </a:r>
          </a:p>
        </p:txBody>
      </p:sp>
      <p:sp>
        <p:nvSpPr>
          <p:cNvPr id="7" name="Content Placeholder 6">
            <a:extLst>
              <a:ext uri="{FF2B5EF4-FFF2-40B4-BE49-F238E27FC236}">
                <a16:creationId xmlns:a16="http://schemas.microsoft.com/office/drawing/2014/main" id="{3DB8DA54-601D-498F-89CA-6E4AED4220B4}"/>
              </a:ext>
            </a:extLst>
          </p:cNvPr>
          <p:cNvSpPr>
            <a:spLocks noGrp="1"/>
          </p:cNvSpPr>
          <p:nvPr>
            <p:ph sz="half" idx="2"/>
          </p:nvPr>
        </p:nvSpPr>
        <p:spPr>
          <a:xfrm>
            <a:off x="4629150" y="1163782"/>
            <a:ext cx="3886200" cy="2525555"/>
          </a:xfrm>
          <a:noFill/>
        </p:spPr>
        <p:txBody>
          <a:bodyPr vert="horz" lIns="91440" tIns="45720" rIns="91440" bIns="45720" rtlCol="0" anchor="t">
            <a:normAutofit fontScale="77500" lnSpcReduction="20000"/>
          </a:bodyPr>
          <a:lstStyle/>
          <a:p>
            <a:pPr>
              <a:buNone/>
            </a:pPr>
            <a:r>
              <a:rPr lang="en-US" sz="2900">
                <a:ea typeface="+mn-lt"/>
                <a:cs typeface="+mn-lt"/>
              </a:rPr>
              <a:t>Plays no direct part in matching</a:t>
            </a:r>
          </a:p>
          <a:p>
            <a:pPr marL="0" indent="0">
              <a:spcBef>
                <a:spcPts val="600"/>
              </a:spcBef>
              <a:buNone/>
            </a:pPr>
            <a:endParaRPr lang="en-US" sz="2900">
              <a:cs typeface="Calibri" panose="020F0502020204030204"/>
            </a:endParaRPr>
          </a:p>
          <a:p>
            <a:pPr marL="0" indent="0">
              <a:spcBef>
                <a:spcPts val="600"/>
              </a:spcBef>
              <a:buNone/>
            </a:pPr>
            <a:r>
              <a:rPr lang="en-US" sz="2900">
                <a:cs typeface="Calibri" panose="020F0502020204030204"/>
              </a:rPr>
              <a:t>Indexed:  Date Created as MARC</a:t>
            </a:r>
            <a:endParaRPr lang="en-US"/>
          </a:p>
          <a:p>
            <a:pPr lvl="1"/>
            <a:r>
              <a:rPr lang="en-US" sz="2300">
                <a:cs typeface="Calibri" panose="020F0502020204030204"/>
              </a:rPr>
              <a:t>In </a:t>
            </a:r>
            <a:r>
              <a:rPr lang="en-US" sz="2300" err="1">
                <a:cs typeface="Calibri" panose="020F0502020204030204"/>
              </a:rPr>
              <a:t>Connexion</a:t>
            </a:r>
            <a:r>
              <a:rPr lang="en-US" sz="2300">
                <a:cs typeface="Calibri" panose="020F0502020204030204"/>
              </a:rPr>
              <a:t>:  dm: </a:t>
            </a:r>
          </a:p>
          <a:p>
            <a:pPr lvl="1"/>
            <a:r>
              <a:rPr lang="en-US" sz="2300">
                <a:cs typeface="Calibri" panose="020F0502020204030204"/>
              </a:rPr>
              <a:t>In  Record Manager:  dc:</a:t>
            </a:r>
          </a:p>
          <a:p>
            <a:pPr>
              <a:buNone/>
            </a:pPr>
            <a:endParaRPr lang="en-US" sz="2900">
              <a:ea typeface="+mn-lt"/>
              <a:cs typeface="+mn-lt"/>
            </a:endParaRPr>
          </a:p>
          <a:p>
            <a:pPr>
              <a:buNone/>
            </a:pPr>
            <a:r>
              <a:rPr lang="en-US">
                <a:ea typeface="+mn-lt"/>
                <a:cs typeface="+mn-lt"/>
              </a:rPr>
              <a:t>008     </a:t>
            </a:r>
            <a:r>
              <a:rPr lang="en-US">
                <a:solidFill>
                  <a:srgbClr val="FF0000"/>
                </a:solidFill>
                <a:ea typeface="+mn-lt"/>
                <a:cs typeface="+mn-lt"/>
              </a:rPr>
              <a:t>841207</a:t>
            </a:r>
            <a:r>
              <a:rPr lang="en-US">
                <a:solidFill>
                  <a:srgbClr val="C00000"/>
                </a:solidFill>
                <a:ea typeface="+mn-lt"/>
                <a:cs typeface="+mn-lt"/>
              </a:rPr>
              <a:t>s</a:t>
            </a:r>
            <a:r>
              <a:rPr lang="en-US">
                <a:ea typeface="+mn-lt"/>
                <a:cs typeface="+mn-lt"/>
              </a:rPr>
              <a:t>1775    </a:t>
            </a:r>
            <a:r>
              <a:rPr lang="en-US" err="1">
                <a:ea typeface="+mn-lt"/>
                <a:cs typeface="+mn-lt"/>
              </a:rPr>
              <a:t>sp</a:t>
            </a:r>
            <a:r>
              <a:rPr lang="en-US">
                <a:ea typeface="+mn-lt"/>
                <a:cs typeface="+mn-lt"/>
              </a:rPr>
              <a:t>            000 0 </a:t>
            </a:r>
            <a:r>
              <a:rPr lang="en-US" err="1">
                <a:ea typeface="+mn-lt"/>
                <a:cs typeface="+mn-lt"/>
              </a:rPr>
              <a:t>lat</a:t>
            </a:r>
            <a:r>
              <a:rPr lang="en-US">
                <a:ea typeface="+mn-lt"/>
                <a:cs typeface="+mn-lt"/>
              </a:rPr>
              <a:t>  </a:t>
            </a:r>
          </a:p>
          <a:p>
            <a:pPr marL="0" indent="0">
              <a:buNone/>
            </a:pPr>
            <a:endParaRPr lang="en-US">
              <a:solidFill>
                <a:srgbClr val="000000"/>
              </a:solidFill>
              <a:cs typeface="Calibri"/>
            </a:endParaRPr>
          </a:p>
        </p:txBody>
      </p:sp>
      <p:sp>
        <p:nvSpPr>
          <p:cNvPr id="4" name="Date Placeholder 3">
            <a:extLst>
              <a:ext uri="{FF2B5EF4-FFF2-40B4-BE49-F238E27FC236}">
                <a16:creationId xmlns:a16="http://schemas.microsoft.com/office/drawing/2014/main" id="{D482CF92-B5A8-4CA0-B9B6-3179D3FF9029}"/>
              </a:ext>
            </a:extLst>
          </p:cNvPr>
          <p:cNvSpPr>
            <a:spLocks noGrp="1"/>
          </p:cNvSpPr>
          <p:nvPr>
            <p:ph type="dt" sz="half" idx="10"/>
          </p:nvPr>
        </p:nvSpPr>
        <p:spPr/>
        <p:txBody>
          <a:bodyPr/>
          <a:lstStyle/>
          <a:p>
            <a:r>
              <a:rPr lang="en-US"/>
              <a:t>October 2021</a:t>
            </a:r>
          </a:p>
        </p:txBody>
      </p:sp>
      <p:sp>
        <p:nvSpPr>
          <p:cNvPr id="5" name="Footer Placeholder 4">
            <a:extLst>
              <a:ext uri="{FF2B5EF4-FFF2-40B4-BE49-F238E27FC236}">
                <a16:creationId xmlns:a16="http://schemas.microsoft.com/office/drawing/2014/main" id="{E37407C2-BFE9-47B2-972B-4D6147BBEB95}"/>
              </a:ext>
            </a:extLst>
          </p:cNvPr>
          <p:cNvSpPr>
            <a:spLocks noGrp="1"/>
          </p:cNvSpPr>
          <p:nvPr>
            <p:ph type="ftr" sz="quarter" idx="11"/>
          </p:nvPr>
        </p:nvSpPr>
        <p:spPr/>
        <p:txBody>
          <a:bodyPr/>
          <a:lstStyle/>
          <a:p>
            <a:r>
              <a:rPr lang="en-US"/>
              <a:t>Virtual AskQC Office Hours: Getting a fix on fixed field elements</a:t>
            </a:r>
          </a:p>
        </p:txBody>
      </p:sp>
      <p:sp>
        <p:nvSpPr>
          <p:cNvPr id="6" name="Slide Number Placeholder 5">
            <a:extLst>
              <a:ext uri="{FF2B5EF4-FFF2-40B4-BE49-F238E27FC236}">
                <a16:creationId xmlns:a16="http://schemas.microsoft.com/office/drawing/2014/main" id="{24A27E42-37A1-475F-BB14-65ECD33F4278}"/>
              </a:ext>
            </a:extLst>
          </p:cNvPr>
          <p:cNvSpPr>
            <a:spLocks noGrp="1"/>
          </p:cNvSpPr>
          <p:nvPr>
            <p:ph type="sldNum" sz="quarter" idx="12"/>
          </p:nvPr>
        </p:nvSpPr>
        <p:spPr/>
        <p:txBody>
          <a:bodyPr/>
          <a:lstStyle/>
          <a:p>
            <a:fld id="{42AC7B73-7B68-441A-8047-75BA31C9DB5A}" type="slidenum">
              <a:rPr lang="en-US" smtClean="0"/>
              <a:pPr/>
              <a:t>15</a:t>
            </a:fld>
            <a:endParaRPr lang="en-US"/>
          </a:p>
        </p:txBody>
      </p:sp>
      <p:pic>
        <p:nvPicPr>
          <p:cNvPr id="10" name="Picture 10">
            <a:extLst>
              <a:ext uri="{FF2B5EF4-FFF2-40B4-BE49-F238E27FC236}">
                <a16:creationId xmlns:a16="http://schemas.microsoft.com/office/drawing/2014/main" id="{FF25FF9E-C0FF-4205-8957-CCB752A717A6}"/>
              </a:ext>
            </a:extLst>
          </p:cNvPr>
          <p:cNvPicPr>
            <a:picLocks noChangeAspect="1"/>
          </p:cNvPicPr>
          <p:nvPr/>
        </p:nvPicPr>
        <p:blipFill>
          <a:blip r:embed="rId3"/>
          <a:stretch>
            <a:fillRect/>
          </a:stretch>
        </p:blipFill>
        <p:spPr>
          <a:xfrm>
            <a:off x="4742372" y="3651803"/>
            <a:ext cx="3659755" cy="678114"/>
          </a:xfrm>
          <a:prstGeom prst="rect">
            <a:avLst/>
          </a:prstGeom>
        </p:spPr>
      </p:pic>
      <p:sp>
        <p:nvSpPr>
          <p:cNvPr id="11" name="Rectangle 10">
            <a:extLst>
              <a:ext uri="{FF2B5EF4-FFF2-40B4-BE49-F238E27FC236}">
                <a16:creationId xmlns:a16="http://schemas.microsoft.com/office/drawing/2014/main" id="{48D5E3A7-5892-4149-9202-32710242B9C8}"/>
              </a:ext>
            </a:extLst>
          </p:cNvPr>
          <p:cNvSpPr/>
          <p:nvPr/>
        </p:nvSpPr>
        <p:spPr>
          <a:xfrm>
            <a:off x="6330003" y="3689337"/>
            <a:ext cx="911678" cy="156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F43E38-E55E-4A79-9DE7-7D69424F257D}"/>
              </a:ext>
            </a:extLst>
          </p:cNvPr>
          <p:cNvSpPr/>
          <p:nvPr/>
        </p:nvSpPr>
        <p:spPr>
          <a:xfrm>
            <a:off x="5225452" y="2929490"/>
            <a:ext cx="693964" cy="2857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52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9C2E-4872-4993-AACD-A176264EDE30}"/>
              </a:ext>
            </a:extLst>
          </p:cNvPr>
          <p:cNvSpPr>
            <a:spLocks noGrp="1"/>
          </p:cNvSpPr>
          <p:nvPr>
            <p:ph type="title"/>
          </p:nvPr>
        </p:nvSpPr>
        <p:spPr/>
        <p:txBody>
          <a:bodyPr>
            <a:normAutofit/>
          </a:bodyPr>
          <a:lstStyle/>
          <a:p>
            <a:r>
              <a:rPr lang="en-US">
                <a:cs typeface="Calibri Light"/>
              </a:rPr>
              <a:t>008/06 Type of Date/Publication Status (</a:t>
            </a:r>
            <a:r>
              <a:rPr lang="en-US" err="1">
                <a:cs typeface="Calibri Light"/>
              </a:rPr>
              <a:t>DtSt</a:t>
            </a:r>
            <a:r>
              <a:rPr lang="en-US">
                <a:cs typeface="Calibri Light"/>
              </a:rPr>
              <a:t>)</a:t>
            </a:r>
            <a:endParaRPr lang="en-US"/>
          </a:p>
        </p:txBody>
      </p:sp>
      <p:sp>
        <p:nvSpPr>
          <p:cNvPr id="3" name="Content Placeholder 2">
            <a:extLst>
              <a:ext uri="{FF2B5EF4-FFF2-40B4-BE49-F238E27FC236}">
                <a16:creationId xmlns:a16="http://schemas.microsoft.com/office/drawing/2014/main" id="{F4FD48D9-1000-4218-8647-A6BB7AF667E4}"/>
              </a:ext>
            </a:extLst>
          </p:cNvPr>
          <p:cNvSpPr>
            <a:spLocks noGrp="1"/>
          </p:cNvSpPr>
          <p:nvPr>
            <p:ph sz="half" idx="1"/>
          </p:nvPr>
        </p:nvSpPr>
        <p:spPr>
          <a:xfrm>
            <a:off x="628650" y="1369219"/>
            <a:ext cx="3260785" cy="3142965"/>
          </a:xfrm>
        </p:spPr>
        <p:txBody>
          <a:bodyPr vert="horz" lIns="91440" tIns="45720" rIns="91440" bIns="45720" rtlCol="0" anchor="t">
            <a:noAutofit/>
          </a:bodyPr>
          <a:lstStyle/>
          <a:p>
            <a:pPr marL="0" indent="0">
              <a:buNone/>
            </a:pPr>
            <a:r>
              <a:rPr lang="en-US" sz="2000">
                <a:cs typeface="Calibri" panose="020F0502020204030204"/>
              </a:rPr>
              <a:t>For Continuing Resources:</a:t>
            </a:r>
          </a:p>
          <a:p>
            <a:pPr lvl="1"/>
            <a:r>
              <a:rPr lang="en-US">
                <a:ea typeface="+mn-lt"/>
                <a:cs typeface="+mn-lt"/>
              </a:rPr>
              <a:t>Publication status</a:t>
            </a:r>
          </a:p>
          <a:p>
            <a:pPr lvl="1"/>
            <a:r>
              <a:rPr lang="en-US">
                <a:cs typeface="Calibri"/>
              </a:rPr>
              <a:t>Mandatory</a:t>
            </a:r>
          </a:p>
          <a:p>
            <a:pPr lvl="1"/>
            <a:r>
              <a:rPr lang="en-US">
                <a:cs typeface="Calibri"/>
              </a:rPr>
              <a:t>May be edited</a:t>
            </a:r>
          </a:p>
          <a:p>
            <a:pPr lvl="1"/>
            <a:r>
              <a:rPr lang="en-US">
                <a:cs typeface="Calibri"/>
              </a:rPr>
              <a:t>Default: </a:t>
            </a:r>
            <a:r>
              <a:rPr lang="en-US" i="1">
                <a:cs typeface="Calibri"/>
              </a:rPr>
              <a:t> c</a:t>
            </a:r>
          </a:p>
          <a:p>
            <a:pPr marL="0" indent="0">
              <a:buNone/>
            </a:pPr>
            <a:r>
              <a:rPr lang="en-US" sz="2000">
                <a:cs typeface="Calibri"/>
              </a:rPr>
              <a:t>For all other formats:</a:t>
            </a:r>
          </a:p>
          <a:p>
            <a:pPr lvl="1"/>
            <a:r>
              <a:rPr lang="en-US">
                <a:cs typeface="Calibri"/>
              </a:rPr>
              <a:t>Types of dates</a:t>
            </a:r>
          </a:p>
          <a:p>
            <a:pPr lvl="1"/>
            <a:r>
              <a:rPr lang="en-US">
                <a:cs typeface="Calibri"/>
              </a:rPr>
              <a:t>Mandatory</a:t>
            </a:r>
          </a:p>
          <a:p>
            <a:pPr lvl="1"/>
            <a:r>
              <a:rPr lang="en-US">
                <a:cs typeface="Calibri"/>
              </a:rPr>
              <a:t>May be edited</a:t>
            </a:r>
          </a:p>
          <a:p>
            <a:pPr lvl="1"/>
            <a:r>
              <a:rPr lang="en-US">
                <a:cs typeface="Calibri"/>
              </a:rPr>
              <a:t>Default:  </a:t>
            </a:r>
            <a:r>
              <a:rPr lang="en-US" i="1">
                <a:cs typeface="Calibri"/>
              </a:rPr>
              <a:t>Fill Character</a:t>
            </a:r>
          </a:p>
        </p:txBody>
      </p:sp>
      <p:sp>
        <p:nvSpPr>
          <p:cNvPr id="7" name="Content Placeholder 6">
            <a:extLst>
              <a:ext uri="{FF2B5EF4-FFF2-40B4-BE49-F238E27FC236}">
                <a16:creationId xmlns:a16="http://schemas.microsoft.com/office/drawing/2014/main" id="{293027C4-947A-4BA7-AF45-014B1195FD73}"/>
              </a:ext>
            </a:extLst>
          </p:cNvPr>
          <p:cNvSpPr>
            <a:spLocks noGrp="1"/>
          </p:cNvSpPr>
          <p:nvPr>
            <p:ph sz="half" idx="2"/>
          </p:nvPr>
        </p:nvSpPr>
        <p:spPr>
          <a:xfrm>
            <a:off x="4003735" y="1369219"/>
            <a:ext cx="4641011" cy="2334119"/>
          </a:xfrm>
        </p:spPr>
        <p:txBody>
          <a:bodyPr vert="horz" lIns="91440" tIns="45720" rIns="91440" bIns="45720" rtlCol="0" anchor="t">
            <a:noAutofit/>
          </a:bodyPr>
          <a:lstStyle/>
          <a:p>
            <a:pPr marL="0" indent="0">
              <a:buNone/>
            </a:pPr>
            <a:r>
              <a:rPr lang="en-US" sz="1800">
                <a:cs typeface="Calibri" panose="020F0502020204030204"/>
              </a:rPr>
              <a:t>Plays no direct part in matching</a:t>
            </a:r>
          </a:p>
          <a:p>
            <a:pPr marL="0" indent="0">
              <a:buNone/>
            </a:pPr>
            <a:r>
              <a:rPr lang="en-US" sz="1800" i="1" err="1">
                <a:ea typeface="+mn-lt"/>
                <a:cs typeface="+mn-lt"/>
              </a:rPr>
              <a:t>DtSt</a:t>
            </a:r>
            <a:r>
              <a:rPr lang="en-US" sz="1800">
                <a:ea typeface="+mn-lt"/>
                <a:cs typeface="+mn-lt"/>
              </a:rPr>
              <a:t> element is not indexed</a:t>
            </a:r>
            <a:endParaRPr lang="en-US">
              <a:ea typeface="+mn-lt"/>
              <a:cs typeface="+mn-lt"/>
            </a:endParaRPr>
          </a:p>
          <a:p>
            <a:pPr marL="0" indent="0">
              <a:buNone/>
            </a:pPr>
            <a:r>
              <a:rPr lang="en-US" sz="1800">
                <a:cs typeface="Calibri" panose="020F0502020204030204"/>
              </a:rPr>
              <a:t>Coded in conjunction with Dates 1 and 2</a:t>
            </a:r>
          </a:p>
          <a:p>
            <a:pPr marL="0" indent="0">
              <a:buNone/>
            </a:pPr>
            <a:r>
              <a:rPr lang="en-US" sz="1800">
                <a:cs typeface="Calibri" panose="020F0502020204030204"/>
              </a:rPr>
              <a:t>Related to data in fields 046, 245, 260/264, 362, 5XX</a:t>
            </a:r>
          </a:p>
          <a:p>
            <a:pPr marL="0" indent="0">
              <a:buNone/>
            </a:pPr>
            <a:endParaRPr lang="en-US" sz="1800">
              <a:ea typeface="+mn-lt"/>
              <a:cs typeface="+mn-lt"/>
            </a:endParaRPr>
          </a:p>
          <a:p>
            <a:pPr marL="0" indent="0">
              <a:buNone/>
            </a:pPr>
            <a:r>
              <a:rPr lang="en-US" sz="1800">
                <a:ea typeface="+mn-lt"/>
                <a:cs typeface="+mn-lt"/>
              </a:rPr>
              <a:t>008     841207</a:t>
            </a:r>
            <a:r>
              <a:rPr lang="en-US" sz="1800">
                <a:solidFill>
                  <a:srgbClr val="C00000"/>
                </a:solidFill>
                <a:ea typeface="+mn-lt"/>
                <a:cs typeface="+mn-lt"/>
              </a:rPr>
              <a:t>s</a:t>
            </a:r>
            <a:r>
              <a:rPr lang="en-US" sz="1800">
                <a:ea typeface="+mn-lt"/>
                <a:cs typeface="+mn-lt"/>
              </a:rPr>
              <a:t>1775    </a:t>
            </a:r>
            <a:r>
              <a:rPr lang="en-US" sz="1800" err="1">
                <a:ea typeface="+mn-lt"/>
                <a:cs typeface="+mn-lt"/>
              </a:rPr>
              <a:t>sp</a:t>
            </a:r>
            <a:r>
              <a:rPr lang="en-US" sz="1800">
                <a:ea typeface="+mn-lt"/>
                <a:cs typeface="+mn-lt"/>
              </a:rPr>
              <a:t>            000 0 </a:t>
            </a:r>
            <a:r>
              <a:rPr lang="en-US" sz="1800" err="1">
                <a:ea typeface="+mn-lt"/>
                <a:cs typeface="+mn-lt"/>
              </a:rPr>
              <a:t>lat</a:t>
            </a:r>
            <a:r>
              <a:rPr lang="en-US" sz="1800">
                <a:ea typeface="+mn-lt"/>
                <a:cs typeface="+mn-lt"/>
              </a:rPr>
              <a:t>  </a:t>
            </a:r>
            <a:endParaRPr lang="en-US" sz="1800">
              <a:cs typeface="Calibri"/>
            </a:endParaRPr>
          </a:p>
          <a:p>
            <a:pPr marL="0" indent="0">
              <a:buNone/>
            </a:pPr>
            <a:endParaRPr lang="en-US">
              <a:cs typeface="Calibri" panose="020F0502020204030204"/>
            </a:endParaRPr>
          </a:p>
          <a:p>
            <a:pPr marL="0" indent="0">
              <a:buNone/>
            </a:pPr>
            <a:endParaRPr lang="en-US">
              <a:cs typeface="Calibri" panose="020F0502020204030204"/>
            </a:endParaRPr>
          </a:p>
        </p:txBody>
      </p:sp>
      <p:sp>
        <p:nvSpPr>
          <p:cNvPr id="4" name="Date Placeholder 3">
            <a:extLst>
              <a:ext uri="{FF2B5EF4-FFF2-40B4-BE49-F238E27FC236}">
                <a16:creationId xmlns:a16="http://schemas.microsoft.com/office/drawing/2014/main" id="{D482CF92-B5A8-4CA0-B9B6-3179D3FF9029}"/>
              </a:ext>
            </a:extLst>
          </p:cNvPr>
          <p:cNvSpPr>
            <a:spLocks noGrp="1"/>
          </p:cNvSpPr>
          <p:nvPr>
            <p:ph type="dt" sz="half" idx="10"/>
          </p:nvPr>
        </p:nvSpPr>
        <p:spPr/>
        <p:txBody>
          <a:bodyPr/>
          <a:lstStyle/>
          <a:p>
            <a:r>
              <a:rPr lang="en-US"/>
              <a:t>October 2021</a:t>
            </a:r>
          </a:p>
        </p:txBody>
      </p:sp>
      <p:sp>
        <p:nvSpPr>
          <p:cNvPr id="5" name="Footer Placeholder 4">
            <a:extLst>
              <a:ext uri="{FF2B5EF4-FFF2-40B4-BE49-F238E27FC236}">
                <a16:creationId xmlns:a16="http://schemas.microsoft.com/office/drawing/2014/main" id="{E37407C2-BFE9-47B2-972B-4D6147BBEB95}"/>
              </a:ext>
            </a:extLst>
          </p:cNvPr>
          <p:cNvSpPr>
            <a:spLocks noGrp="1"/>
          </p:cNvSpPr>
          <p:nvPr>
            <p:ph type="ftr" sz="quarter" idx="11"/>
          </p:nvPr>
        </p:nvSpPr>
        <p:spPr/>
        <p:txBody>
          <a:bodyPr/>
          <a:lstStyle/>
          <a:p>
            <a:r>
              <a:rPr lang="en-US"/>
              <a:t>Virtual AskQC Office Hours: Getting a fix on fixed field elements</a:t>
            </a:r>
          </a:p>
        </p:txBody>
      </p:sp>
      <p:sp>
        <p:nvSpPr>
          <p:cNvPr id="6" name="Slide Number Placeholder 5">
            <a:extLst>
              <a:ext uri="{FF2B5EF4-FFF2-40B4-BE49-F238E27FC236}">
                <a16:creationId xmlns:a16="http://schemas.microsoft.com/office/drawing/2014/main" id="{24A27E42-37A1-475F-BB14-65ECD33F4278}"/>
              </a:ext>
            </a:extLst>
          </p:cNvPr>
          <p:cNvSpPr>
            <a:spLocks noGrp="1"/>
          </p:cNvSpPr>
          <p:nvPr>
            <p:ph type="sldNum" sz="quarter" idx="12"/>
          </p:nvPr>
        </p:nvSpPr>
        <p:spPr/>
        <p:txBody>
          <a:bodyPr/>
          <a:lstStyle/>
          <a:p>
            <a:fld id="{42AC7B73-7B68-441A-8047-75BA31C9DB5A}" type="slidenum">
              <a:rPr lang="en-US" smtClean="0"/>
              <a:pPr/>
              <a:t>16</a:t>
            </a:fld>
            <a:endParaRPr lang="en-US"/>
          </a:p>
        </p:txBody>
      </p:sp>
      <p:pic>
        <p:nvPicPr>
          <p:cNvPr id="9" name="Picture 10" descr="Graphical user interface, application, website&#10;&#10;Description automatically generated">
            <a:extLst>
              <a:ext uri="{FF2B5EF4-FFF2-40B4-BE49-F238E27FC236}">
                <a16:creationId xmlns:a16="http://schemas.microsoft.com/office/drawing/2014/main" id="{40CFA5A0-FFBD-425E-8866-635C4E4B9878}"/>
              </a:ext>
            </a:extLst>
          </p:cNvPr>
          <p:cNvPicPr>
            <a:picLocks noChangeAspect="1"/>
          </p:cNvPicPr>
          <p:nvPr/>
        </p:nvPicPr>
        <p:blipFill>
          <a:blip r:embed="rId3"/>
          <a:stretch>
            <a:fillRect/>
          </a:stretch>
        </p:blipFill>
        <p:spPr>
          <a:xfrm>
            <a:off x="4626711" y="3887886"/>
            <a:ext cx="3659755" cy="678114"/>
          </a:xfrm>
          <a:prstGeom prst="rect">
            <a:avLst/>
          </a:prstGeom>
        </p:spPr>
      </p:pic>
      <p:sp>
        <p:nvSpPr>
          <p:cNvPr id="11" name="Rectangle 10">
            <a:extLst>
              <a:ext uri="{FF2B5EF4-FFF2-40B4-BE49-F238E27FC236}">
                <a16:creationId xmlns:a16="http://schemas.microsoft.com/office/drawing/2014/main" id="{608EC4F5-E5BD-4761-AB67-8936937B57C2}"/>
              </a:ext>
            </a:extLst>
          </p:cNvPr>
          <p:cNvSpPr/>
          <p:nvPr/>
        </p:nvSpPr>
        <p:spPr>
          <a:xfrm>
            <a:off x="6237394" y="4356953"/>
            <a:ext cx="537248" cy="195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771ADC-A809-43DF-913A-D0E6F7AA6084}"/>
              </a:ext>
            </a:extLst>
          </p:cNvPr>
          <p:cNvSpPr/>
          <p:nvPr/>
        </p:nvSpPr>
        <p:spPr>
          <a:xfrm>
            <a:off x="5376413" y="3246767"/>
            <a:ext cx="118614" cy="452887"/>
          </a:xfrm>
          <a:prstGeom prst="rect">
            <a:avLst/>
          </a:prstGeom>
          <a:noFill/>
          <a:ln w="28575">
            <a:solidFill>
              <a:srgbClr val="DE612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1234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9C2E-4872-4993-AACD-A176264EDE30}"/>
              </a:ext>
            </a:extLst>
          </p:cNvPr>
          <p:cNvSpPr>
            <a:spLocks noGrp="1"/>
          </p:cNvSpPr>
          <p:nvPr>
            <p:ph type="title"/>
          </p:nvPr>
        </p:nvSpPr>
        <p:spPr/>
        <p:txBody>
          <a:bodyPr>
            <a:normAutofit/>
          </a:bodyPr>
          <a:lstStyle/>
          <a:p>
            <a:r>
              <a:rPr lang="en-US">
                <a:cs typeface="Calibri Light"/>
              </a:rPr>
              <a:t>008/07-10 Date 1 (Dates)</a:t>
            </a:r>
            <a:endParaRPr lang="en-US"/>
          </a:p>
        </p:txBody>
      </p:sp>
      <p:sp>
        <p:nvSpPr>
          <p:cNvPr id="3" name="Content Placeholder 2">
            <a:extLst>
              <a:ext uri="{FF2B5EF4-FFF2-40B4-BE49-F238E27FC236}">
                <a16:creationId xmlns:a16="http://schemas.microsoft.com/office/drawing/2014/main" id="{F4FD48D9-1000-4218-8647-A6BB7AF667E4}"/>
              </a:ext>
            </a:extLst>
          </p:cNvPr>
          <p:cNvSpPr>
            <a:spLocks noGrp="1"/>
          </p:cNvSpPr>
          <p:nvPr>
            <p:ph sz="half" idx="1"/>
          </p:nvPr>
        </p:nvSpPr>
        <p:spPr>
          <a:xfrm>
            <a:off x="380641" y="1667490"/>
            <a:ext cx="3688707" cy="1674923"/>
          </a:xfrm>
        </p:spPr>
        <p:txBody>
          <a:bodyPr vert="horz" lIns="91440" tIns="45720" rIns="91440" bIns="45720" rtlCol="0" anchor="t">
            <a:noAutofit/>
          </a:bodyPr>
          <a:lstStyle/>
          <a:p>
            <a:pPr marL="0" indent="0">
              <a:buNone/>
            </a:pPr>
            <a:r>
              <a:rPr lang="en-US" sz="2400">
                <a:cs typeface="Calibri"/>
              </a:rPr>
              <a:t>Mandatory</a:t>
            </a:r>
          </a:p>
          <a:p>
            <a:pPr marL="0" indent="0">
              <a:buNone/>
            </a:pPr>
            <a:r>
              <a:rPr lang="en-US" sz="2400">
                <a:cs typeface="Calibri"/>
              </a:rPr>
              <a:t>May be edited</a:t>
            </a:r>
          </a:p>
          <a:p>
            <a:pPr marL="0" indent="0">
              <a:buNone/>
            </a:pPr>
            <a:r>
              <a:rPr lang="en-US" sz="2400">
                <a:cs typeface="Calibri"/>
              </a:rPr>
              <a:t>Default:  </a:t>
            </a:r>
            <a:r>
              <a:rPr lang="en-US" sz="2400" i="1">
                <a:cs typeface="Calibri"/>
              </a:rPr>
              <a:t>Four Fill Characters</a:t>
            </a:r>
            <a:endParaRPr lang="en-US" sz="2400">
              <a:ea typeface="+mn-lt"/>
              <a:cs typeface="+mn-lt"/>
            </a:endParaRPr>
          </a:p>
        </p:txBody>
      </p:sp>
      <p:sp>
        <p:nvSpPr>
          <p:cNvPr id="7" name="Content Placeholder 6">
            <a:extLst>
              <a:ext uri="{FF2B5EF4-FFF2-40B4-BE49-F238E27FC236}">
                <a16:creationId xmlns:a16="http://schemas.microsoft.com/office/drawing/2014/main" id="{92346437-9D67-4EB0-BCFE-819D1F38F865}"/>
              </a:ext>
            </a:extLst>
          </p:cNvPr>
          <p:cNvSpPr>
            <a:spLocks noGrp="1"/>
          </p:cNvSpPr>
          <p:nvPr>
            <p:ph sz="half" idx="2"/>
          </p:nvPr>
        </p:nvSpPr>
        <p:spPr>
          <a:xfrm>
            <a:off x="4435056" y="1369219"/>
            <a:ext cx="4328303" cy="2271467"/>
          </a:xfrm>
        </p:spPr>
        <p:txBody>
          <a:bodyPr vert="horz" lIns="91440" tIns="45720" rIns="91440" bIns="45720" rtlCol="0" anchor="t">
            <a:normAutofit fontScale="85000" lnSpcReduction="20000"/>
          </a:bodyPr>
          <a:lstStyle/>
          <a:p>
            <a:pPr marL="0" indent="0">
              <a:buNone/>
            </a:pPr>
            <a:r>
              <a:rPr lang="en-US">
                <a:cs typeface="Calibri" panose="020F0502020204030204"/>
              </a:rPr>
              <a:t>Plays an important part in matching</a:t>
            </a:r>
          </a:p>
          <a:p>
            <a:pPr marL="0" indent="0">
              <a:buNone/>
            </a:pPr>
            <a:r>
              <a:rPr lang="en-US">
                <a:cs typeface="Calibri" panose="020F0502020204030204"/>
              </a:rPr>
              <a:t>Indexed:</a:t>
            </a:r>
          </a:p>
          <a:p>
            <a:pPr lvl="1" indent="-285750"/>
            <a:r>
              <a:rPr lang="en-US" sz="1700">
                <a:cs typeface="Calibri" panose="020F0502020204030204"/>
              </a:rPr>
              <a:t>kw: Keyword</a:t>
            </a:r>
          </a:p>
          <a:p>
            <a:pPr lvl="1" indent="-285750"/>
            <a:r>
              <a:rPr lang="en-US" sz="1700" err="1">
                <a:cs typeface="Calibri" panose="020F0502020204030204"/>
              </a:rPr>
              <a:t>yr</a:t>
            </a:r>
            <a:r>
              <a:rPr lang="en-US" sz="1700">
                <a:cs typeface="Calibri" panose="020F0502020204030204"/>
              </a:rPr>
              <a:t>:  Year</a:t>
            </a:r>
            <a:endParaRPr lang="en-US">
              <a:cs typeface="Calibri" panose="020F0502020204030204"/>
            </a:endParaRPr>
          </a:p>
          <a:p>
            <a:pPr lvl="2"/>
            <a:r>
              <a:rPr lang="en-US" sz="1400">
                <a:cs typeface="Calibri" panose="020F0502020204030204"/>
              </a:rPr>
              <a:t>May also be used as a slash qualifier</a:t>
            </a:r>
          </a:p>
          <a:p>
            <a:pPr marL="228600" lvl="1" indent="0">
              <a:buNone/>
            </a:pPr>
            <a:r>
              <a:rPr lang="en-US">
                <a:cs typeface="Calibri" panose="020F0502020204030204"/>
              </a:rPr>
              <a:t>Date 1 coded in conjunction with </a:t>
            </a:r>
            <a:r>
              <a:rPr lang="en-US" err="1">
                <a:cs typeface="Calibri" panose="020F0502020204030204"/>
              </a:rPr>
              <a:t>DtSt</a:t>
            </a:r>
            <a:r>
              <a:rPr lang="en-US">
                <a:cs typeface="Calibri" panose="020F0502020204030204"/>
              </a:rPr>
              <a:t> and Date 2</a:t>
            </a:r>
          </a:p>
          <a:p>
            <a:pPr marL="228600" lvl="1" indent="0">
              <a:buNone/>
            </a:pPr>
            <a:r>
              <a:rPr lang="en-US">
                <a:cs typeface="Calibri" panose="020F0502020204030204"/>
              </a:rPr>
              <a:t>Related</a:t>
            </a:r>
            <a:r>
              <a:rPr lang="en-US" sz="1800">
                <a:cs typeface="Calibri" panose="020F0502020204030204"/>
              </a:rPr>
              <a:t> to data in fields 046, 245, 260/264, 362, 5XX</a:t>
            </a:r>
            <a:endParaRPr lang="en-US"/>
          </a:p>
          <a:p>
            <a:pPr marL="228600" lvl="1" indent="0">
              <a:buNone/>
            </a:pPr>
            <a:endParaRPr lang="en-US">
              <a:cs typeface="Calibri" panose="020F0502020204030204"/>
            </a:endParaRPr>
          </a:p>
          <a:p>
            <a:pPr>
              <a:buNone/>
            </a:pPr>
            <a:r>
              <a:rPr lang="en-US">
                <a:cs typeface="Calibri" panose="020F0502020204030204"/>
              </a:rPr>
              <a:t>008     841207</a:t>
            </a:r>
            <a:r>
              <a:rPr lang="en-US">
                <a:solidFill>
                  <a:srgbClr val="C00000"/>
                </a:solidFill>
                <a:cs typeface="Calibri" panose="020F0502020204030204"/>
              </a:rPr>
              <a:t>s</a:t>
            </a:r>
            <a:r>
              <a:rPr lang="en-US">
                <a:solidFill>
                  <a:srgbClr val="FF0000"/>
                </a:solidFill>
                <a:cs typeface="Calibri" panose="020F0502020204030204"/>
              </a:rPr>
              <a:t>1775 </a:t>
            </a:r>
            <a:r>
              <a:rPr lang="en-US">
                <a:cs typeface="Calibri" panose="020F0502020204030204"/>
              </a:rPr>
              <a:t>   </a:t>
            </a:r>
            <a:r>
              <a:rPr lang="en-US" err="1">
                <a:cs typeface="Calibri" panose="020F0502020204030204"/>
              </a:rPr>
              <a:t>sp</a:t>
            </a:r>
            <a:r>
              <a:rPr lang="en-US">
                <a:cs typeface="Calibri" panose="020F0502020204030204"/>
              </a:rPr>
              <a:t>            000 0 </a:t>
            </a:r>
            <a:r>
              <a:rPr lang="en-US" err="1">
                <a:cs typeface="Calibri" panose="020F0502020204030204"/>
              </a:rPr>
              <a:t>lat</a:t>
            </a:r>
            <a:endParaRPr lang="en-US" err="1">
              <a:ea typeface="+mn-lt"/>
              <a:cs typeface="+mn-lt"/>
            </a:endParaRPr>
          </a:p>
        </p:txBody>
      </p:sp>
      <p:sp>
        <p:nvSpPr>
          <p:cNvPr id="4" name="Date Placeholder 3">
            <a:extLst>
              <a:ext uri="{FF2B5EF4-FFF2-40B4-BE49-F238E27FC236}">
                <a16:creationId xmlns:a16="http://schemas.microsoft.com/office/drawing/2014/main" id="{D482CF92-B5A8-4CA0-B9B6-3179D3FF9029}"/>
              </a:ext>
            </a:extLst>
          </p:cNvPr>
          <p:cNvSpPr>
            <a:spLocks noGrp="1"/>
          </p:cNvSpPr>
          <p:nvPr>
            <p:ph type="dt" sz="half" idx="10"/>
          </p:nvPr>
        </p:nvSpPr>
        <p:spPr/>
        <p:txBody>
          <a:bodyPr/>
          <a:lstStyle/>
          <a:p>
            <a:r>
              <a:rPr lang="en-US"/>
              <a:t>October 2021</a:t>
            </a:r>
          </a:p>
        </p:txBody>
      </p:sp>
      <p:sp>
        <p:nvSpPr>
          <p:cNvPr id="5" name="Footer Placeholder 4">
            <a:extLst>
              <a:ext uri="{FF2B5EF4-FFF2-40B4-BE49-F238E27FC236}">
                <a16:creationId xmlns:a16="http://schemas.microsoft.com/office/drawing/2014/main" id="{E37407C2-BFE9-47B2-972B-4D6147BBEB95}"/>
              </a:ext>
            </a:extLst>
          </p:cNvPr>
          <p:cNvSpPr>
            <a:spLocks noGrp="1"/>
          </p:cNvSpPr>
          <p:nvPr>
            <p:ph type="ftr" sz="quarter" idx="11"/>
          </p:nvPr>
        </p:nvSpPr>
        <p:spPr/>
        <p:txBody>
          <a:bodyPr/>
          <a:lstStyle/>
          <a:p>
            <a:r>
              <a:rPr lang="en-US"/>
              <a:t>Virtual AskQC Office Hours: Getting a fix on fixed field elements</a:t>
            </a:r>
          </a:p>
        </p:txBody>
      </p:sp>
      <p:sp>
        <p:nvSpPr>
          <p:cNvPr id="6" name="Slide Number Placeholder 5">
            <a:extLst>
              <a:ext uri="{FF2B5EF4-FFF2-40B4-BE49-F238E27FC236}">
                <a16:creationId xmlns:a16="http://schemas.microsoft.com/office/drawing/2014/main" id="{24A27E42-37A1-475F-BB14-65ECD33F4278}"/>
              </a:ext>
            </a:extLst>
          </p:cNvPr>
          <p:cNvSpPr>
            <a:spLocks noGrp="1"/>
          </p:cNvSpPr>
          <p:nvPr>
            <p:ph type="sldNum" sz="quarter" idx="12"/>
          </p:nvPr>
        </p:nvSpPr>
        <p:spPr/>
        <p:txBody>
          <a:bodyPr/>
          <a:lstStyle/>
          <a:p>
            <a:fld id="{42AC7B73-7B68-441A-8047-75BA31C9DB5A}" type="slidenum">
              <a:rPr lang="en-US" smtClean="0"/>
              <a:pPr/>
              <a:t>17</a:t>
            </a:fld>
            <a:endParaRPr lang="en-US"/>
          </a:p>
        </p:txBody>
      </p:sp>
      <p:pic>
        <p:nvPicPr>
          <p:cNvPr id="9" name="Picture 10" descr="Graphical user interface, application, website&#10;&#10;Description automatically generated">
            <a:extLst>
              <a:ext uri="{FF2B5EF4-FFF2-40B4-BE49-F238E27FC236}">
                <a16:creationId xmlns:a16="http://schemas.microsoft.com/office/drawing/2014/main" id="{476D3B21-EBB5-4FB5-9A85-F425B4CB87EC}"/>
              </a:ext>
            </a:extLst>
          </p:cNvPr>
          <p:cNvPicPr>
            <a:picLocks noChangeAspect="1"/>
          </p:cNvPicPr>
          <p:nvPr/>
        </p:nvPicPr>
        <p:blipFill>
          <a:blip r:embed="rId3"/>
          <a:stretch>
            <a:fillRect/>
          </a:stretch>
        </p:blipFill>
        <p:spPr>
          <a:xfrm>
            <a:off x="4680626" y="3833971"/>
            <a:ext cx="3659755" cy="678114"/>
          </a:xfrm>
          <a:prstGeom prst="rect">
            <a:avLst/>
          </a:prstGeom>
        </p:spPr>
      </p:pic>
      <p:sp>
        <p:nvSpPr>
          <p:cNvPr id="13" name="Rectangle 12">
            <a:extLst>
              <a:ext uri="{FF2B5EF4-FFF2-40B4-BE49-F238E27FC236}">
                <a16:creationId xmlns:a16="http://schemas.microsoft.com/office/drawing/2014/main" id="{B389EBB1-8B89-4364-8F7E-BAF9DC89400F}"/>
              </a:ext>
            </a:extLst>
          </p:cNvPr>
          <p:cNvSpPr/>
          <p:nvPr/>
        </p:nvSpPr>
        <p:spPr>
          <a:xfrm>
            <a:off x="6884375" y="4303038"/>
            <a:ext cx="537248" cy="195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4065CE-E7FA-4F1E-AF22-31C535407E7B}"/>
              </a:ext>
            </a:extLst>
          </p:cNvPr>
          <p:cNvSpPr/>
          <p:nvPr/>
        </p:nvSpPr>
        <p:spPr>
          <a:xfrm>
            <a:off x="5879372" y="3217804"/>
            <a:ext cx="537248" cy="4223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4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6">
            <a:extLst>
              <a:ext uri="{FF2B5EF4-FFF2-40B4-BE49-F238E27FC236}">
                <a16:creationId xmlns:a16="http://schemas.microsoft.com/office/drawing/2014/main" id="{2401E449-B7D5-44C9-9A19-815BBDA04A0B}"/>
              </a:ext>
            </a:extLst>
          </p:cNvPr>
          <p:cNvSpPr txBox="1">
            <a:spLocks/>
          </p:cNvSpPr>
          <p:nvPr/>
        </p:nvSpPr>
        <p:spPr>
          <a:xfrm>
            <a:off x="4206559" y="1072430"/>
            <a:ext cx="4382218" cy="2271467"/>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900">
                <a:cs typeface="Calibri" panose="020F0502020204030204"/>
              </a:rPr>
              <a:t>May factor into matching</a:t>
            </a:r>
          </a:p>
          <a:p>
            <a:pPr marL="0" indent="0">
              <a:buNone/>
            </a:pPr>
            <a:r>
              <a:rPr lang="en-US" sz="2900">
                <a:cs typeface="Calibri" panose="020F0502020204030204"/>
              </a:rPr>
              <a:t>Indexed:</a:t>
            </a:r>
            <a:endParaRPr lang="en-US" sz="2900"/>
          </a:p>
          <a:p>
            <a:pPr lvl="1" indent="-285750"/>
            <a:r>
              <a:rPr lang="en-US" sz="2600" err="1">
                <a:cs typeface="Calibri" panose="020F0502020204030204"/>
              </a:rPr>
              <a:t>yy</a:t>
            </a:r>
            <a:r>
              <a:rPr lang="en-US" sz="2600">
                <a:cs typeface="Calibri" panose="020F0502020204030204"/>
              </a:rPr>
              <a:t>:  Year 2</a:t>
            </a:r>
          </a:p>
          <a:p>
            <a:pPr lvl="1" indent="-285750"/>
            <a:endParaRPr lang="en-US">
              <a:cs typeface="Calibri" panose="020F0502020204030204"/>
            </a:endParaRPr>
          </a:p>
          <a:p>
            <a:pPr marL="0" indent="-114300">
              <a:buNone/>
            </a:pPr>
            <a:r>
              <a:rPr lang="en-US" sz="2600" i="1">
                <a:cs typeface="Calibri" panose="020F0502020204030204"/>
              </a:rPr>
              <a:t>Date 2</a:t>
            </a:r>
            <a:r>
              <a:rPr lang="en-US" sz="2600">
                <a:cs typeface="Calibri" panose="020F0502020204030204"/>
              </a:rPr>
              <a:t> coded in conjunction with </a:t>
            </a:r>
            <a:r>
              <a:rPr lang="en-US" sz="2600" i="1" err="1">
                <a:cs typeface="Calibri" panose="020F0502020204030204"/>
              </a:rPr>
              <a:t>DtSt</a:t>
            </a:r>
            <a:r>
              <a:rPr lang="en-US" sz="2600">
                <a:cs typeface="Calibri" panose="020F0502020204030204"/>
              </a:rPr>
              <a:t> and </a:t>
            </a:r>
            <a:r>
              <a:rPr lang="en-US" sz="2600" i="1">
                <a:cs typeface="Calibri" panose="020F0502020204030204"/>
              </a:rPr>
              <a:t>Date 1</a:t>
            </a:r>
          </a:p>
          <a:p>
            <a:pPr marL="0" indent="-114300">
              <a:buNone/>
            </a:pPr>
            <a:r>
              <a:rPr lang="en-US" sz="2600">
                <a:cs typeface="Calibri" panose="020F0502020204030204"/>
              </a:rPr>
              <a:t>Related to data in fields 046, 245, 260/264, 362, 5XX</a:t>
            </a:r>
          </a:p>
          <a:p>
            <a:pPr marL="228600" lvl="1" indent="0">
              <a:buNone/>
            </a:pPr>
            <a:endParaRPr lang="en-US">
              <a:ea typeface="+mn-lt"/>
              <a:cs typeface="+mn-lt"/>
            </a:endParaRPr>
          </a:p>
          <a:p>
            <a:pPr marL="228600" lvl="1" indent="0">
              <a:buNone/>
            </a:pPr>
            <a:endParaRPr lang="en-US">
              <a:ea typeface="+mn-lt"/>
              <a:cs typeface="+mn-lt"/>
            </a:endParaRPr>
          </a:p>
          <a:p>
            <a:pPr marL="228600" lvl="1" indent="0">
              <a:buNone/>
            </a:pPr>
            <a:r>
              <a:rPr lang="en-US" sz="2600">
                <a:ea typeface="+mn-lt"/>
                <a:cs typeface="+mn-lt"/>
              </a:rPr>
              <a:t>008  210615c2021</a:t>
            </a:r>
            <a:r>
              <a:rPr lang="en-US" sz="2600">
                <a:solidFill>
                  <a:srgbClr val="FF0000"/>
                </a:solidFill>
                <a:ea typeface="+mn-lt"/>
                <a:cs typeface="+mn-lt"/>
              </a:rPr>
              <a:t>9999</a:t>
            </a:r>
            <a:r>
              <a:rPr lang="en-US" sz="2600">
                <a:ea typeface="+mn-lt"/>
                <a:cs typeface="+mn-lt"/>
              </a:rPr>
              <a:t>fluqr p       0   a0eng</a:t>
            </a:r>
            <a:endParaRPr lang="en-US" sz="2600"/>
          </a:p>
        </p:txBody>
      </p:sp>
      <p:sp>
        <p:nvSpPr>
          <p:cNvPr id="2" name="Title 1">
            <a:extLst>
              <a:ext uri="{FF2B5EF4-FFF2-40B4-BE49-F238E27FC236}">
                <a16:creationId xmlns:a16="http://schemas.microsoft.com/office/drawing/2014/main" id="{7E3C63F6-29DE-45C5-A27A-1A58C0280C52}"/>
              </a:ext>
            </a:extLst>
          </p:cNvPr>
          <p:cNvSpPr>
            <a:spLocks noGrp="1"/>
          </p:cNvSpPr>
          <p:nvPr>
            <p:ph type="title"/>
          </p:nvPr>
        </p:nvSpPr>
        <p:spPr/>
        <p:txBody>
          <a:bodyPr/>
          <a:lstStyle/>
          <a:p>
            <a:r>
              <a:rPr lang="en-US">
                <a:ea typeface="+mj-lt"/>
                <a:cs typeface="+mj-lt"/>
              </a:rPr>
              <a:t>008/11-14 Date 2 (Dates)</a:t>
            </a:r>
            <a:endParaRPr lang="en-US" b="0">
              <a:ea typeface="+mj-lt"/>
              <a:cs typeface="+mj-lt"/>
            </a:endParaRPr>
          </a:p>
          <a:p>
            <a:endParaRPr lang="en-US">
              <a:cs typeface="Calibri Light"/>
            </a:endParaRPr>
          </a:p>
        </p:txBody>
      </p:sp>
      <p:sp>
        <p:nvSpPr>
          <p:cNvPr id="3" name="Content Placeholder 2">
            <a:extLst>
              <a:ext uri="{FF2B5EF4-FFF2-40B4-BE49-F238E27FC236}">
                <a16:creationId xmlns:a16="http://schemas.microsoft.com/office/drawing/2014/main" id="{B6810BB3-D888-40D4-B300-C1ACD52F8CA9}"/>
              </a:ext>
            </a:extLst>
          </p:cNvPr>
          <p:cNvSpPr>
            <a:spLocks noGrp="1"/>
          </p:cNvSpPr>
          <p:nvPr>
            <p:ph sz="half" idx="1"/>
          </p:nvPr>
        </p:nvSpPr>
        <p:spPr>
          <a:xfrm>
            <a:off x="315942" y="1282955"/>
            <a:ext cx="3886200" cy="3263504"/>
          </a:xfrm>
        </p:spPr>
        <p:txBody>
          <a:bodyPr vert="horz" lIns="91440" tIns="45720" rIns="91440" bIns="45720" rtlCol="0" anchor="t">
            <a:normAutofit/>
          </a:bodyPr>
          <a:lstStyle/>
          <a:p>
            <a:pPr marL="0" indent="0">
              <a:buNone/>
            </a:pPr>
            <a:r>
              <a:rPr lang="en-US" sz="2400">
                <a:ea typeface="+mn-lt"/>
                <a:cs typeface="+mn-lt"/>
              </a:rPr>
              <a:t>Mandatory</a:t>
            </a:r>
          </a:p>
          <a:p>
            <a:pPr marL="0" indent="0">
              <a:buNone/>
            </a:pPr>
            <a:r>
              <a:rPr lang="en-US" sz="2400">
                <a:ea typeface="+mn-lt"/>
                <a:cs typeface="+mn-lt"/>
              </a:rPr>
              <a:t>May be edited</a:t>
            </a:r>
          </a:p>
          <a:p>
            <a:pPr marL="0" indent="0">
              <a:buNone/>
            </a:pPr>
            <a:r>
              <a:rPr lang="en-US" sz="2400">
                <a:ea typeface="+mn-lt"/>
                <a:cs typeface="+mn-lt"/>
              </a:rPr>
              <a:t>Defaults: </a:t>
            </a:r>
            <a:endParaRPr lang="en-US" sz="2400" i="1">
              <a:ea typeface="+mn-lt"/>
              <a:cs typeface="+mn-lt"/>
            </a:endParaRPr>
          </a:p>
          <a:p>
            <a:pPr marL="342900" indent="-342900"/>
            <a:r>
              <a:rPr lang="en-US" sz="2000">
                <a:ea typeface="+mn-lt"/>
                <a:cs typeface="+mn-lt"/>
              </a:rPr>
              <a:t>Continuing Resources: </a:t>
            </a:r>
            <a:r>
              <a:rPr lang="en-US" sz="2000" i="1">
                <a:ea typeface="+mn-lt"/>
                <a:cs typeface="+mn-lt"/>
              </a:rPr>
              <a:t> 9999</a:t>
            </a:r>
            <a:endParaRPr lang="en-US" sz="2000">
              <a:ea typeface="+mn-lt"/>
              <a:cs typeface="+mn-lt"/>
            </a:endParaRPr>
          </a:p>
          <a:p>
            <a:pPr marL="342900" indent="-342900"/>
            <a:r>
              <a:rPr lang="en-US" sz="2000">
                <a:ea typeface="+mn-lt"/>
                <a:cs typeface="+mn-lt"/>
              </a:rPr>
              <a:t>All other formats:  </a:t>
            </a:r>
            <a:r>
              <a:rPr lang="en-US" sz="2000" i="1">
                <a:ea typeface="+mn-lt"/>
                <a:cs typeface="+mn-lt"/>
              </a:rPr>
              <a:t>Four Blanks</a:t>
            </a:r>
          </a:p>
        </p:txBody>
      </p:sp>
      <p:pic>
        <p:nvPicPr>
          <p:cNvPr id="8" name="Picture 8">
            <a:extLst>
              <a:ext uri="{FF2B5EF4-FFF2-40B4-BE49-F238E27FC236}">
                <a16:creationId xmlns:a16="http://schemas.microsoft.com/office/drawing/2014/main" id="{3E144C69-7D56-4F23-BDCB-38E184CCB25B}"/>
              </a:ext>
            </a:extLst>
          </p:cNvPr>
          <p:cNvPicPr>
            <a:picLocks noGrp="1" noChangeAspect="1"/>
          </p:cNvPicPr>
          <p:nvPr>
            <p:ph sz="half" idx="2"/>
          </p:nvPr>
        </p:nvPicPr>
        <p:blipFill>
          <a:blip r:embed="rId3"/>
          <a:stretch>
            <a:fillRect/>
          </a:stretch>
        </p:blipFill>
        <p:spPr>
          <a:xfrm>
            <a:off x="4348791" y="3626553"/>
            <a:ext cx="4565529" cy="819175"/>
          </a:xfrm>
        </p:spPr>
      </p:pic>
      <p:sp>
        <p:nvSpPr>
          <p:cNvPr id="5" name="Date Placeholder 4">
            <a:extLst>
              <a:ext uri="{FF2B5EF4-FFF2-40B4-BE49-F238E27FC236}">
                <a16:creationId xmlns:a16="http://schemas.microsoft.com/office/drawing/2014/main" id="{83C6E281-3C29-49ED-AA72-19C3A61E9EE0}"/>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DD5CDA17-1F7A-4765-926C-689FE40FF1E9}"/>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3C970845-17C4-4092-A285-4C3CC269D7DE}"/>
              </a:ext>
            </a:extLst>
          </p:cNvPr>
          <p:cNvSpPr>
            <a:spLocks noGrp="1"/>
          </p:cNvSpPr>
          <p:nvPr>
            <p:ph type="sldNum" sz="quarter" idx="12"/>
          </p:nvPr>
        </p:nvSpPr>
        <p:spPr/>
        <p:txBody>
          <a:bodyPr/>
          <a:lstStyle/>
          <a:p>
            <a:fld id="{42AC7B73-7B68-441A-8047-75BA31C9DB5A}" type="slidenum">
              <a:rPr lang="en-US" smtClean="0"/>
              <a:pPr/>
              <a:t>18</a:t>
            </a:fld>
            <a:endParaRPr lang="en-US"/>
          </a:p>
        </p:txBody>
      </p:sp>
      <p:sp>
        <p:nvSpPr>
          <p:cNvPr id="12" name="Rectangle 11">
            <a:extLst>
              <a:ext uri="{FF2B5EF4-FFF2-40B4-BE49-F238E27FC236}">
                <a16:creationId xmlns:a16="http://schemas.microsoft.com/office/drawing/2014/main" id="{5F928D82-87B6-4A73-8A00-B8E501D2F9FC}"/>
              </a:ext>
            </a:extLst>
          </p:cNvPr>
          <p:cNvSpPr/>
          <p:nvPr/>
        </p:nvSpPr>
        <p:spPr>
          <a:xfrm>
            <a:off x="7304913" y="4195208"/>
            <a:ext cx="537248" cy="195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9C3F58-FBA2-4960-B421-C6ACB35596AA}"/>
              </a:ext>
            </a:extLst>
          </p:cNvPr>
          <p:cNvSpPr/>
          <p:nvPr/>
        </p:nvSpPr>
        <p:spPr>
          <a:xfrm>
            <a:off x="6025972" y="3017326"/>
            <a:ext cx="483333" cy="3037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29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9C2E-4872-4993-AACD-A176264EDE30}"/>
              </a:ext>
            </a:extLst>
          </p:cNvPr>
          <p:cNvSpPr>
            <a:spLocks noGrp="1"/>
          </p:cNvSpPr>
          <p:nvPr>
            <p:ph type="title"/>
          </p:nvPr>
        </p:nvSpPr>
        <p:spPr/>
        <p:txBody>
          <a:bodyPr>
            <a:normAutofit/>
          </a:bodyPr>
          <a:lstStyle/>
          <a:p>
            <a:r>
              <a:rPr lang="en-US">
                <a:cs typeface="Calibri Light"/>
              </a:rPr>
              <a:t>008/15-17 Country of Publication (</a:t>
            </a:r>
            <a:r>
              <a:rPr lang="en-US" err="1">
                <a:cs typeface="Calibri Light"/>
              </a:rPr>
              <a:t>Ctry</a:t>
            </a:r>
            <a:r>
              <a:rPr lang="en-US">
                <a:cs typeface="Calibri Light"/>
              </a:rPr>
              <a:t>)</a:t>
            </a:r>
            <a:endParaRPr lang="en-US"/>
          </a:p>
        </p:txBody>
      </p:sp>
      <p:sp>
        <p:nvSpPr>
          <p:cNvPr id="3" name="Content Placeholder 2">
            <a:extLst>
              <a:ext uri="{FF2B5EF4-FFF2-40B4-BE49-F238E27FC236}">
                <a16:creationId xmlns:a16="http://schemas.microsoft.com/office/drawing/2014/main" id="{F4FD48D9-1000-4218-8647-A6BB7AF667E4}"/>
              </a:ext>
            </a:extLst>
          </p:cNvPr>
          <p:cNvSpPr>
            <a:spLocks noGrp="1"/>
          </p:cNvSpPr>
          <p:nvPr>
            <p:ph sz="half" idx="1"/>
          </p:nvPr>
        </p:nvSpPr>
        <p:spPr>
          <a:xfrm>
            <a:off x="628650" y="1369219"/>
            <a:ext cx="3171825" cy="2569764"/>
          </a:xfrm>
        </p:spPr>
        <p:txBody>
          <a:bodyPr vert="horz" lIns="91440" tIns="45720" rIns="91440" bIns="45720" rtlCol="0" anchor="t">
            <a:noAutofit/>
          </a:bodyPr>
          <a:lstStyle/>
          <a:p>
            <a:pPr marL="0" indent="0">
              <a:buNone/>
            </a:pPr>
            <a:r>
              <a:rPr lang="en-US" sz="2400">
                <a:ea typeface="+mn-lt"/>
                <a:cs typeface="+mn-lt"/>
              </a:rPr>
              <a:t>Required if applicable</a:t>
            </a:r>
          </a:p>
          <a:p>
            <a:pPr marL="0" indent="0">
              <a:buNone/>
            </a:pPr>
            <a:r>
              <a:rPr lang="en-US" sz="2400">
                <a:ea typeface="+mn-lt"/>
                <a:cs typeface="+mn-lt"/>
              </a:rPr>
              <a:t>May be edited</a:t>
            </a:r>
          </a:p>
          <a:p>
            <a:pPr marL="0" indent="0">
              <a:buNone/>
            </a:pPr>
            <a:r>
              <a:rPr lang="en-US" sz="2400">
                <a:ea typeface="+mn-lt"/>
                <a:cs typeface="+mn-lt"/>
              </a:rPr>
              <a:t>Two- or three-character code</a:t>
            </a:r>
          </a:p>
          <a:p>
            <a:pPr marL="0" indent="0">
              <a:buNone/>
            </a:pPr>
            <a:r>
              <a:rPr lang="en-US" sz="2400">
                <a:ea typeface="+mn-lt"/>
                <a:cs typeface="+mn-lt"/>
              </a:rPr>
              <a:t>Default: </a:t>
            </a:r>
            <a:r>
              <a:rPr lang="en-US" sz="2400" i="1">
                <a:ea typeface="+mn-lt"/>
                <a:cs typeface="+mn-lt"/>
              </a:rPr>
              <a:t> Three Fill Characters</a:t>
            </a:r>
            <a:endParaRPr lang="en-US" sz="2400">
              <a:cs typeface="Calibri"/>
            </a:endParaRPr>
          </a:p>
        </p:txBody>
      </p:sp>
      <p:sp>
        <p:nvSpPr>
          <p:cNvPr id="7" name="Content Placeholder 6">
            <a:extLst>
              <a:ext uri="{FF2B5EF4-FFF2-40B4-BE49-F238E27FC236}">
                <a16:creationId xmlns:a16="http://schemas.microsoft.com/office/drawing/2014/main" id="{41E52ABB-C404-4F65-B82C-6156E1DF3E70}"/>
              </a:ext>
            </a:extLst>
          </p:cNvPr>
          <p:cNvSpPr>
            <a:spLocks noGrp="1"/>
          </p:cNvSpPr>
          <p:nvPr>
            <p:ph sz="half" idx="2"/>
          </p:nvPr>
        </p:nvSpPr>
        <p:spPr>
          <a:xfrm>
            <a:off x="4629150" y="1268016"/>
            <a:ext cx="4042682" cy="2047688"/>
          </a:xfrm>
        </p:spPr>
        <p:txBody>
          <a:bodyPr vert="horz" lIns="91440" tIns="45720" rIns="91440" bIns="45720" rtlCol="0" anchor="t">
            <a:normAutofit fontScale="62500" lnSpcReduction="20000"/>
          </a:bodyPr>
          <a:lstStyle/>
          <a:p>
            <a:pPr>
              <a:buNone/>
            </a:pPr>
            <a:r>
              <a:rPr lang="en-US" sz="2600" i="1">
                <a:ea typeface="+mn-lt"/>
                <a:cs typeface="+mn-lt"/>
              </a:rPr>
              <a:t>Ctry</a:t>
            </a:r>
            <a:r>
              <a:rPr lang="en-US" sz="2600">
                <a:ea typeface="+mn-lt"/>
                <a:cs typeface="+mn-lt"/>
              </a:rPr>
              <a:t> plays an important role in matching</a:t>
            </a:r>
          </a:p>
          <a:p>
            <a:pPr marL="0" indent="0">
              <a:buNone/>
            </a:pPr>
            <a:r>
              <a:rPr lang="en-US" sz="2600">
                <a:cs typeface="Calibri"/>
              </a:rPr>
              <a:t>Indexed:</a:t>
            </a:r>
          </a:p>
          <a:p>
            <a:pPr marL="685800" lvl="1"/>
            <a:r>
              <a:rPr lang="en-US" sz="2300">
                <a:cs typeface="Calibri"/>
              </a:rPr>
              <a:t>cp: Country of Publication Word Index</a:t>
            </a:r>
          </a:p>
          <a:p>
            <a:pPr marL="685800" lvl="1"/>
            <a:r>
              <a:rPr lang="en-US" sz="2300">
                <a:ea typeface="+mn-lt"/>
                <a:cs typeface="+mn-lt"/>
              </a:rPr>
              <a:t>cp= Country of Publication Phrase Index</a:t>
            </a:r>
          </a:p>
          <a:p>
            <a:pPr marL="0" indent="0">
              <a:buNone/>
            </a:pPr>
            <a:r>
              <a:rPr lang="en-US" sz="2600">
                <a:ea typeface="+mn-lt"/>
                <a:cs typeface="+mn-lt"/>
              </a:rPr>
              <a:t>Related to data in fields 044, 245, 257, 260, 264, and/or 5XX</a:t>
            </a:r>
          </a:p>
          <a:p>
            <a:pPr marL="0" indent="0">
              <a:buNone/>
            </a:pPr>
            <a:endParaRPr lang="en-US" sz="2600">
              <a:cs typeface="Calibri"/>
            </a:endParaRPr>
          </a:p>
          <a:p>
            <a:pPr>
              <a:buNone/>
            </a:pPr>
            <a:r>
              <a:rPr lang="en-US" sz="2600">
                <a:cs typeface="Calibri"/>
              </a:rPr>
              <a:t>008  210615c20</a:t>
            </a:r>
            <a:r>
              <a:rPr lang="en-US" sz="2600">
                <a:solidFill>
                  <a:srgbClr val="171D23"/>
                </a:solidFill>
                <a:cs typeface="Calibri"/>
              </a:rPr>
              <a:t>219999</a:t>
            </a:r>
            <a:r>
              <a:rPr lang="en-US" sz="2600">
                <a:solidFill>
                  <a:srgbClr val="FF0000"/>
                </a:solidFill>
                <a:cs typeface="Calibri"/>
              </a:rPr>
              <a:t>flu</a:t>
            </a:r>
            <a:r>
              <a:rPr lang="en-US" sz="2600">
                <a:cs typeface="Calibri"/>
              </a:rPr>
              <a:t>qr p       0   a0eng</a:t>
            </a:r>
            <a:endParaRPr lang="en-US" sz="2600">
              <a:ea typeface="+mn-lt"/>
              <a:cs typeface="+mn-lt"/>
            </a:endParaRPr>
          </a:p>
          <a:p>
            <a:pPr marL="0" indent="0">
              <a:buNone/>
            </a:pPr>
            <a:endParaRPr lang="en-US">
              <a:cs typeface="Calibri"/>
            </a:endParaRPr>
          </a:p>
        </p:txBody>
      </p:sp>
      <p:sp>
        <p:nvSpPr>
          <p:cNvPr id="4" name="Date Placeholder 3">
            <a:extLst>
              <a:ext uri="{FF2B5EF4-FFF2-40B4-BE49-F238E27FC236}">
                <a16:creationId xmlns:a16="http://schemas.microsoft.com/office/drawing/2014/main" id="{D482CF92-B5A8-4CA0-B9B6-3179D3FF9029}"/>
              </a:ext>
            </a:extLst>
          </p:cNvPr>
          <p:cNvSpPr>
            <a:spLocks noGrp="1"/>
          </p:cNvSpPr>
          <p:nvPr>
            <p:ph type="dt" sz="half" idx="10"/>
          </p:nvPr>
        </p:nvSpPr>
        <p:spPr/>
        <p:txBody>
          <a:bodyPr/>
          <a:lstStyle/>
          <a:p>
            <a:r>
              <a:rPr lang="en-US"/>
              <a:t>October 2021</a:t>
            </a:r>
          </a:p>
        </p:txBody>
      </p:sp>
      <p:sp>
        <p:nvSpPr>
          <p:cNvPr id="5" name="Footer Placeholder 4">
            <a:extLst>
              <a:ext uri="{FF2B5EF4-FFF2-40B4-BE49-F238E27FC236}">
                <a16:creationId xmlns:a16="http://schemas.microsoft.com/office/drawing/2014/main" id="{E37407C2-BFE9-47B2-972B-4D6147BBEB95}"/>
              </a:ext>
            </a:extLst>
          </p:cNvPr>
          <p:cNvSpPr>
            <a:spLocks noGrp="1"/>
          </p:cNvSpPr>
          <p:nvPr>
            <p:ph type="ftr" sz="quarter" idx="11"/>
          </p:nvPr>
        </p:nvSpPr>
        <p:spPr/>
        <p:txBody>
          <a:bodyPr/>
          <a:lstStyle/>
          <a:p>
            <a:r>
              <a:rPr lang="en-US"/>
              <a:t>Virtual AskQC Office Hours: Getting a fix on fixed field elements</a:t>
            </a:r>
          </a:p>
        </p:txBody>
      </p:sp>
      <p:sp>
        <p:nvSpPr>
          <p:cNvPr id="6" name="Slide Number Placeholder 5">
            <a:extLst>
              <a:ext uri="{FF2B5EF4-FFF2-40B4-BE49-F238E27FC236}">
                <a16:creationId xmlns:a16="http://schemas.microsoft.com/office/drawing/2014/main" id="{24A27E42-37A1-475F-BB14-65ECD33F4278}"/>
              </a:ext>
            </a:extLst>
          </p:cNvPr>
          <p:cNvSpPr>
            <a:spLocks noGrp="1"/>
          </p:cNvSpPr>
          <p:nvPr>
            <p:ph type="sldNum" sz="quarter" idx="12"/>
          </p:nvPr>
        </p:nvSpPr>
        <p:spPr/>
        <p:txBody>
          <a:bodyPr/>
          <a:lstStyle/>
          <a:p>
            <a:fld id="{42AC7B73-7B68-441A-8047-75BA31C9DB5A}" type="slidenum">
              <a:rPr lang="en-US" smtClean="0"/>
              <a:pPr/>
              <a:t>19</a:t>
            </a:fld>
            <a:endParaRPr lang="en-US"/>
          </a:p>
        </p:txBody>
      </p:sp>
      <p:pic>
        <p:nvPicPr>
          <p:cNvPr id="9" name="Picture 8" descr="Graphical user interface, application, table&#10;&#10;Description automatically generated">
            <a:extLst>
              <a:ext uri="{FF2B5EF4-FFF2-40B4-BE49-F238E27FC236}">
                <a16:creationId xmlns:a16="http://schemas.microsoft.com/office/drawing/2014/main" id="{39C85BFC-0E3F-426A-84F3-E2DD596D03C7}"/>
              </a:ext>
            </a:extLst>
          </p:cNvPr>
          <p:cNvPicPr>
            <a:picLocks noChangeAspect="1"/>
          </p:cNvPicPr>
          <p:nvPr/>
        </p:nvPicPr>
        <p:blipFill>
          <a:blip r:embed="rId3"/>
          <a:stretch>
            <a:fillRect/>
          </a:stretch>
        </p:blipFill>
        <p:spPr>
          <a:xfrm>
            <a:off x="4348791" y="3626553"/>
            <a:ext cx="4565529" cy="819175"/>
          </a:xfrm>
          <a:prstGeom prst="rect">
            <a:avLst/>
          </a:prstGeom>
        </p:spPr>
      </p:pic>
      <p:sp>
        <p:nvSpPr>
          <p:cNvPr id="11" name="Rectangle 10">
            <a:extLst>
              <a:ext uri="{FF2B5EF4-FFF2-40B4-BE49-F238E27FC236}">
                <a16:creationId xmlns:a16="http://schemas.microsoft.com/office/drawing/2014/main" id="{467958B6-3CD3-43B8-A4D6-311CA12E71D1}"/>
              </a:ext>
            </a:extLst>
          </p:cNvPr>
          <p:cNvSpPr/>
          <p:nvPr/>
        </p:nvSpPr>
        <p:spPr>
          <a:xfrm>
            <a:off x="7280908" y="3938983"/>
            <a:ext cx="537248" cy="195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66B55E-F54D-4286-9672-88BAB1DFE62B}"/>
              </a:ext>
            </a:extLst>
          </p:cNvPr>
          <p:cNvSpPr/>
          <p:nvPr/>
        </p:nvSpPr>
        <p:spPr>
          <a:xfrm>
            <a:off x="6631555" y="2941987"/>
            <a:ext cx="312731" cy="2163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27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8D543C-EBB5-48B4-BD22-B33A407EA2B2}"/>
              </a:ext>
            </a:extLst>
          </p:cNvPr>
          <p:cNvSpPr>
            <a:spLocks noGrp="1"/>
          </p:cNvSpPr>
          <p:nvPr>
            <p:ph type="title"/>
          </p:nvPr>
        </p:nvSpPr>
        <p:spPr/>
        <p:txBody>
          <a:bodyPr/>
          <a:lstStyle/>
          <a:p>
            <a:r>
              <a:rPr lang="en-US"/>
              <a:t>Housekeeping</a:t>
            </a:r>
          </a:p>
        </p:txBody>
      </p:sp>
      <p:sp>
        <p:nvSpPr>
          <p:cNvPr id="10" name="Content Placeholder 9">
            <a:extLst>
              <a:ext uri="{FF2B5EF4-FFF2-40B4-BE49-F238E27FC236}">
                <a16:creationId xmlns:a16="http://schemas.microsoft.com/office/drawing/2014/main" id="{8CE5149C-24BC-4E13-BDA1-23183AADE8EF}"/>
              </a:ext>
            </a:extLst>
          </p:cNvPr>
          <p:cNvSpPr>
            <a:spLocks noGrp="1"/>
          </p:cNvSpPr>
          <p:nvPr>
            <p:ph sz="half" idx="1"/>
          </p:nvPr>
        </p:nvSpPr>
        <p:spPr/>
        <p:txBody>
          <a:bodyPr/>
          <a:lstStyle/>
          <a:p>
            <a:pPr marL="0" indent="0">
              <a:buNone/>
            </a:pPr>
            <a:r>
              <a:rPr lang="en-US"/>
              <a:t>This session is being recorded</a:t>
            </a:r>
          </a:p>
        </p:txBody>
      </p:sp>
      <p:pic>
        <p:nvPicPr>
          <p:cNvPr id="5" name="Content Placeholder 4" descr="A person holding a guitar&#10;&#10;Description automatically generated">
            <a:extLst>
              <a:ext uri="{FF2B5EF4-FFF2-40B4-BE49-F238E27FC236}">
                <a16:creationId xmlns:a16="http://schemas.microsoft.com/office/drawing/2014/main" id="{B2475B5B-BC5B-4F0A-95D3-F5F55767C39F}"/>
              </a:ext>
            </a:extLst>
          </p:cNvPr>
          <p:cNvPicPr>
            <a:picLocks noGrp="1" noChangeAspect="1"/>
          </p:cNvPicPr>
          <p:nvPr>
            <p:ph sz="half" idx="2"/>
          </p:nvPr>
        </p:nvPicPr>
        <p:blipFill>
          <a:blip r:embed="rId3"/>
          <a:stretch>
            <a:fillRect/>
          </a:stretch>
        </p:blipFill>
        <p:spPr>
          <a:xfrm>
            <a:off x="4352002" y="389253"/>
            <a:ext cx="4553965" cy="3836517"/>
          </a:xfrm>
          <a:ln>
            <a:solidFill>
              <a:schemeClr val="tx1">
                <a:lumMod val="50000"/>
                <a:lumOff val="50000"/>
              </a:schemeClr>
            </a:solidFill>
          </a:ln>
        </p:spPr>
      </p:pic>
      <p:sp>
        <p:nvSpPr>
          <p:cNvPr id="6" name="Date Placeholder 5">
            <a:extLst>
              <a:ext uri="{FF2B5EF4-FFF2-40B4-BE49-F238E27FC236}">
                <a16:creationId xmlns:a16="http://schemas.microsoft.com/office/drawing/2014/main" id="{337C63B5-569E-46B6-AE9C-8C66D8C8AF2B}"/>
              </a:ext>
            </a:extLst>
          </p:cNvPr>
          <p:cNvSpPr>
            <a:spLocks noGrp="1"/>
          </p:cNvSpPr>
          <p:nvPr>
            <p:ph type="dt" sz="half" idx="10"/>
          </p:nvPr>
        </p:nvSpPr>
        <p:spPr/>
        <p:txBody>
          <a:bodyPr/>
          <a:lstStyle/>
          <a:p>
            <a:r>
              <a:rPr lang="en-US"/>
              <a:t>October 2021</a:t>
            </a:r>
          </a:p>
        </p:txBody>
      </p:sp>
      <p:sp>
        <p:nvSpPr>
          <p:cNvPr id="7" name="Footer Placeholder 6">
            <a:extLst>
              <a:ext uri="{FF2B5EF4-FFF2-40B4-BE49-F238E27FC236}">
                <a16:creationId xmlns:a16="http://schemas.microsoft.com/office/drawing/2014/main" id="{E804B5DF-A4FA-4029-9F72-59078F7225DA}"/>
              </a:ext>
            </a:extLst>
          </p:cNvPr>
          <p:cNvSpPr>
            <a:spLocks noGrp="1"/>
          </p:cNvSpPr>
          <p:nvPr>
            <p:ph type="ftr" sz="quarter" idx="11"/>
          </p:nvPr>
        </p:nvSpPr>
        <p:spPr/>
        <p:txBody>
          <a:bodyPr/>
          <a:lstStyle/>
          <a:p>
            <a:r>
              <a:rPr lang="en-US"/>
              <a:t>Virtual AskQC Office Hours: Getting a fix on fixed field elements</a:t>
            </a:r>
          </a:p>
        </p:txBody>
      </p:sp>
      <p:sp>
        <p:nvSpPr>
          <p:cNvPr id="2" name="Slide Number Placeholder 1">
            <a:extLst>
              <a:ext uri="{FF2B5EF4-FFF2-40B4-BE49-F238E27FC236}">
                <a16:creationId xmlns:a16="http://schemas.microsoft.com/office/drawing/2014/main" id="{18497F7E-8C74-4521-B764-585C907C318D}"/>
              </a:ext>
            </a:extLst>
          </p:cNvPr>
          <p:cNvSpPr>
            <a:spLocks noGrp="1"/>
          </p:cNvSpPr>
          <p:nvPr>
            <p:ph type="sldNum" sz="quarter" idx="12"/>
          </p:nvPr>
        </p:nvSpPr>
        <p:spPr/>
        <p:txBody>
          <a:bodyPr/>
          <a:lstStyle/>
          <a:p>
            <a:fld id="{42AC7B73-7B68-441A-8047-75BA31C9DB5A}" type="slidenum">
              <a:rPr lang="en-US" smtClean="0"/>
              <a:pPr/>
              <a:t>2</a:t>
            </a:fld>
            <a:endParaRPr lang="en-US"/>
          </a:p>
        </p:txBody>
      </p:sp>
    </p:spTree>
    <p:extLst>
      <p:ext uri="{BB962C8B-B14F-4D97-AF65-F5344CB8AC3E}">
        <p14:creationId xmlns:p14="http://schemas.microsoft.com/office/powerpoint/2010/main" val="355437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034A-FF19-4B01-86A5-821AF8A0AB74}"/>
              </a:ext>
            </a:extLst>
          </p:cNvPr>
          <p:cNvSpPr>
            <a:spLocks noGrp="1"/>
          </p:cNvSpPr>
          <p:nvPr>
            <p:ph type="title"/>
          </p:nvPr>
        </p:nvSpPr>
        <p:spPr/>
        <p:txBody>
          <a:bodyPr/>
          <a:lstStyle/>
          <a:p>
            <a:r>
              <a:rPr lang="en-US">
                <a:cs typeface="Calibri Light"/>
              </a:rPr>
              <a:t>008/35-37 Language Code (Lang)</a:t>
            </a:r>
            <a:endParaRPr lang="en-US"/>
          </a:p>
        </p:txBody>
      </p:sp>
      <p:sp>
        <p:nvSpPr>
          <p:cNvPr id="3" name="Content Placeholder 2">
            <a:extLst>
              <a:ext uri="{FF2B5EF4-FFF2-40B4-BE49-F238E27FC236}">
                <a16:creationId xmlns:a16="http://schemas.microsoft.com/office/drawing/2014/main" id="{7F97CB8E-F7B0-4A5D-8C17-601B7E9935C4}"/>
              </a:ext>
            </a:extLst>
          </p:cNvPr>
          <p:cNvSpPr>
            <a:spLocks noGrp="1"/>
          </p:cNvSpPr>
          <p:nvPr>
            <p:ph sz="half" idx="1"/>
          </p:nvPr>
        </p:nvSpPr>
        <p:spPr/>
        <p:txBody>
          <a:bodyPr vert="horz" lIns="91440" tIns="45720" rIns="91440" bIns="45720" rtlCol="0" anchor="t">
            <a:normAutofit/>
          </a:bodyPr>
          <a:lstStyle/>
          <a:p>
            <a:pPr marL="0" indent="0">
              <a:buNone/>
            </a:pPr>
            <a:r>
              <a:rPr lang="en-US">
                <a:cs typeface="Calibri"/>
              </a:rPr>
              <a:t>Mandatory 3-character code</a:t>
            </a:r>
            <a:endParaRPr lang="en-US"/>
          </a:p>
          <a:p>
            <a:pPr marL="0" indent="0">
              <a:buNone/>
            </a:pPr>
            <a:r>
              <a:rPr lang="en-US">
                <a:cs typeface="Calibri"/>
              </a:rPr>
              <a:t>Language of the resource being cataloged</a:t>
            </a:r>
          </a:p>
          <a:p>
            <a:pPr marL="0" indent="0">
              <a:buNone/>
            </a:pPr>
            <a:r>
              <a:rPr lang="en-US">
                <a:cs typeface="Calibri"/>
              </a:rPr>
              <a:t>Codes from the MARC Code List for Languages (</a:t>
            </a:r>
            <a:r>
              <a:rPr lang="en-US" i="1" err="1">
                <a:cs typeface="Calibri"/>
              </a:rPr>
              <a:t>eng</a:t>
            </a:r>
            <a:r>
              <a:rPr lang="en-US" i="1">
                <a:cs typeface="Calibri"/>
              </a:rPr>
              <a:t>, </a:t>
            </a:r>
            <a:r>
              <a:rPr lang="en-US" i="1" err="1">
                <a:cs typeface="Calibri"/>
              </a:rPr>
              <a:t>fre</a:t>
            </a:r>
            <a:r>
              <a:rPr lang="en-US" i="1">
                <a:cs typeface="Calibri"/>
              </a:rPr>
              <a:t>, ger, spa</a:t>
            </a:r>
            <a:r>
              <a:rPr lang="en-US">
                <a:cs typeface="Calibri"/>
              </a:rPr>
              <a:t>)</a:t>
            </a:r>
          </a:p>
          <a:p>
            <a:pPr marL="0" indent="0">
              <a:buNone/>
            </a:pPr>
            <a:r>
              <a:rPr lang="en-US">
                <a:cs typeface="Calibri"/>
              </a:rPr>
              <a:t>Default: </a:t>
            </a:r>
            <a:r>
              <a:rPr lang="en-US" i="1">
                <a:cs typeface="Calibri"/>
              </a:rPr>
              <a:t>Three fill characters</a:t>
            </a:r>
          </a:p>
          <a:p>
            <a:pPr marL="0" indent="0">
              <a:buNone/>
            </a:pPr>
            <a:r>
              <a:rPr lang="en-US">
                <a:cs typeface="Calibri"/>
              </a:rPr>
              <a:t>No linguistic content =</a:t>
            </a:r>
            <a:r>
              <a:rPr lang="en-US" i="1">
                <a:cs typeface="Calibri"/>
              </a:rPr>
              <a:t> </a:t>
            </a:r>
            <a:r>
              <a:rPr lang="en-US" i="1" err="1">
                <a:cs typeface="Calibri"/>
              </a:rPr>
              <a:t>zxx</a:t>
            </a:r>
            <a:endParaRPr lang="en-US" i="1">
              <a:cs typeface="Calibri"/>
            </a:endParaRPr>
          </a:p>
        </p:txBody>
      </p:sp>
      <p:sp>
        <p:nvSpPr>
          <p:cNvPr id="4" name="Content Placeholder 3">
            <a:extLst>
              <a:ext uri="{FF2B5EF4-FFF2-40B4-BE49-F238E27FC236}">
                <a16:creationId xmlns:a16="http://schemas.microsoft.com/office/drawing/2014/main" id="{BD4DAF71-F345-4BE6-8544-31952191737C}"/>
              </a:ext>
            </a:extLst>
          </p:cNvPr>
          <p:cNvSpPr>
            <a:spLocks noGrp="1"/>
          </p:cNvSpPr>
          <p:nvPr>
            <p:ph sz="half" idx="2"/>
          </p:nvPr>
        </p:nvSpPr>
        <p:spPr/>
        <p:txBody>
          <a:bodyPr vert="horz" lIns="91440" tIns="45720" rIns="91440" bIns="45720" rtlCol="0" anchor="t">
            <a:normAutofit/>
          </a:bodyPr>
          <a:lstStyle/>
          <a:p>
            <a:pPr marL="0" indent="0">
              <a:buNone/>
            </a:pPr>
            <a:r>
              <a:rPr lang="en-US">
                <a:cs typeface="Calibri"/>
              </a:rPr>
              <a:t>Language is not used in matching</a:t>
            </a:r>
            <a:endParaRPr lang="en-US"/>
          </a:p>
          <a:p>
            <a:pPr marL="0" indent="0">
              <a:buNone/>
            </a:pPr>
            <a:r>
              <a:rPr lang="en-US">
                <a:cs typeface="Calibri"/>
              </a:rPr>
              <a:t>Indexed in the Language index (la: for </a:t>
            </a:r>
            <a:r>
              <a:rPr lang="en-US" err="1">
                <a:cs typeface="Calibri"/>
              </a:rPr>
              <a:t>Connexion</a:t>
            </a:r>
            <a:r>
              <a:rPr lang="en-US">
                <a:cs typeface="Calibri"/>
              </a:rPr>
              <a:t>, ln: for Record Manager)</a:t>
            </a:r>
          </a:p>
          <a:p>
            <a:pPr marL="0" indent="0">
              <a:buNone/>
            </a:pPr>
            <a:endParaRPr lang="en-US">
              <a:cs typeface="Calibri"/>
            </a:endParaRPr>
          </a:p>
          <a:p>
            <a:pPr marL="0" indent="0">
              <a:buNone/>
            </a:pPr>
            <a:endParaRPr lang="en-US">
              <a:cs typeface="Calibri"/>
            </a:endParaRPr>
          </a:p>
        </p:txBody>
      </p:sp>
      <p:sp>
        <p:nvSpPr>
          <p:cNvPr id="5" name="Date Placeholder 4">
            <a:extLst>
              <a:ext uri="{FF2B5EF4-FFF2-40B4-BE49-F238E27FC236}">
                <a16:creationId xmlns:a16="http://schemas.microsoft.com/office/drawing/2014/main" id="{59967843-90AC-41A3-8C89-26D68576BACF}"/>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17536454-D3FE-48BF-BC19-C6D4420CAE65}"/>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73A6955C-7396-427A-83DB-930D33A5F008}"/>
              </a:ext>
            </a:extLst>
          </p:cNvPr>
          <p:cNvSpPr>
            <a:spLocks noGrp="1"/>
          </p:cNvSpPr>
          <p:nvPr>
            <p:ph type="sldNum" sz="quarter" idx="12"/>
          </p:nvPr>
        </p:nvSpPr>
        <p:spPr/>
        <p:txBody>
          <a:bodyPr/>
          <a:lstStyle/>
          <a:p>
            <a:fld id="{42AC7B73-7B68-441A-8047-75BA31C9DB5A}" type="slidenum">
              <a:rPr lang="en-US" smtClean="0"/>
              <a:pPr/>
              <a:t>20</a:t>
            </a:fld>
            <a:endParaRPr lang="en-US"/>
          </a:p>
        </p:txBody>
      </p:sp>
      <p:pic>
        <p:nvPicPr>
          <p:cNvPr id="8" name="Picture 8" descr="Graphical user interface, application, Teams&#10;&#10;Description automatically generated">
            <a:extLst>
              <a:ext uri="{FF2B5EF4-FFF2-40B4-BE49-F238E27FC236}">
                <a16:creationId xmlns:a16="http://schemas.microsoft.com/office/drawing/2014/main" id="{6D11E52A-5F47-43F2-B1E8-397E8B368A8A}"/>
              </a:ext>
            </a:extLst>
          </p:cNvPr>
          <p:cNvPicPr>
            <a:picLocks noChangeAspect="1"/>
          </p:cNvPicPr>
          <p:nvPr/>
        </p:nvPicPr>
        <p:blipFill>
          <a:blip r:embed="rId3"/>
          <a:stretch>
            <a:fillRect/>
          </a:stretch>
        </p:blipFill>
        <p:spPr>
          <a:xfrm>
            <a:off x="3743325" y="3345652"/>
            <a:ext cx="5210175" cy="1166821"/>
          </a:xfrm>
          <a:prstGeom prst="rect">
            <a:avLst/>
          </a:prstGeom>
        </p:spPr>
      </p:pic>
      <p:sp>
        <p:nvSpPr>
          <p:cNvPr id="9" name="Arrow: Left 8">
            <a:extLst>
              <a:ext uri="{FF2B5EF4-FFF2-40B4-BE49-F238E27FC236}">
                <a16:creationId xmlns:a16="http://schemas.microsoft.com/office/drawing/2014/main" id="{5B70EC8A-CF5D-43CA-A557-20A066924C31}"/>
              </a:ext>
            </a:extLst>
          </p:cNvPr>
          <p:cNvSpPr/>
          <p:nvPr/>
        </p:nvSpPr>
        <p:spPr>
          <a:xfrm>
            <a:off x="8283320" y="3520058"/>
            <a:ext cx="666750" cy="2952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32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E666-2A3E-45FE-BB1F-CDC2A67B9405}"/>
              </a:ext>
            </a:extLst>
          </p:cNvPr>
          <p:cNvSpPr>
            <a:spLocks noGrp="1"/>
          </p:cNvSpPr>
          <p:nvPr>
            <p:ph type="title"/>
          </p:nvPr>
        </p:nvSpPr>
        <p:spPr/>
        <p:txBody>
          <a:bodyPr/>
          <a:lstStyle/>
          <a:p>
            <a:r>
              <a:rPr lang="en-US">
                <a:cs typeface="Calibri Light"/>
              </a:rPr>
              <a:t>008/38 Modified Record (MRec)</a:t>
            </a:r>
            <a:endParaRPr lang="en-US"/>
          </a:p>
        </p:txBody>
      </p:sp>
      <p:sp>
        <p:nvSpPr>
          <p:cNvPr id="3" name="Content Placeholder 2">
            <a:extLst>
              <a:ext uri="{FF2B5EF4-FFF2-40B4-BE49-F238E27FC236}">
                <a16:creationId xmlns:a16="http://schemas.microsoft.com/office/drawing/2014/main" id="{7FCC6B36-B7EE-40D3-8B38-9BA833222255}"/>
              </a:ext>
            </a:extLst>
          </p:cNvPr>
          <p:cNvSpPr>
            <a:spLocks noGrp="1"/>
          </p:cNvSpPr>
          <p:nvPr>
            <p:ph sz="half" idx="1"/>
          </p:nvPr>
        </p:nvSpPr>
        <p:spPr/>
        <p:txBody>
          <a:bodyPr vert="horz" lIns="91440" tIns="45720" rIns="91440" bIns="45720" rtlCol="0" anchor="t">
            <a:normAutofit/>
          </a:bodyPr>
          <a:lstStyle/>
          <a:p>
            <a:pPr marL="0" indent="0">
              <a:buNone/>
            </a:pPr>
            <a:r>
              <a:rPr lang="en-US">
                <a:cs typeface="Calibri"/>
              </a:rPr>
              <a:t>Required if applicable</a:t>
            </a:r>
            <a:endParaRPr lang="en-US"/>
          </a:p>
          <a:p>
            <a:pPr marL="0" indent="0">
              <a:buNone/>
            </a:pPr>
            <a:r>
              <a:rPr lang="en-US">
                <a:cs typeface="Calibri"/>
              </a:rPr>
              <a:t>Default: </a:t>
            </a:r>
            <a:r>
              <a:rPr lang="en-US" i="1">
                <a:cs typeface="Calibri"/>
              </a:rPr>
              <a:t>blank</a:t>
            </a:r>
          </a:p>
          <a:p>
            <a:pPr marL="0" indent="0">
              <a:buNone/>
            </a:pPr>
            <a:r>
              <a:rPr lang="en-US">
                <a:cs typeface="Calibri"/>
              </a:rPr>
              <a:t>Blank means not modified</a:t>
            </a:r>
          </a:p>
          <a:p>
            <a:pPr marL="0" indent="0">
              <a:buNone/>
            </a:pPr>
            <a:r>
              <a:rPr lang="en-US">
                <a:cs typeface="Calibri"/>
              </a:rPr>
              <a:t>Other codes used infrequently today </a:t>
            </a:r>
          </a:p>
        </p:txBody>
      </p:sp>
      <p:sp>
        <p:nvSpPr>
          <p:cNvPr id="4" name="Content Placeholder 3">
            <a:extLst>
              <a:ext uri="{FF2B5EF4-FFF2-40B4-BE49-F238E27FC236}">
                <a16:creationId xmlns:a16="http://schemas.microsoft.com/office/drawing/2014/main" id="{D4987F33-F0FA-4398-9D5C-09316FC3B480}"/>
              </a:ext>
            </a:extLst>
          </p:cNvPr>
          <p:cNvSpPr>
            <a:spLocks noGrp="1"/>
          </p:cNvSpPr>
          <p:nvPr>
            <p:ph sz="half" idx="2"/>
          </p:nvPr>
        </p:nvSpPr>
        <p:spPr/>
        <p:txBody>
          <a:bodyPr vert="horz" lIns="91440" tIns="45720" rIns="91440" bIns="45720" rtlCol="0" anchor="t">
            <a:normAutofit/>
          </a:bodyPr>
          <a:lstStyle/>
          <a:p>
            <a:pPr marL="0" indent="0">
              <a:buNone/>
            </a:pPr>
            <a:r>
              <a:rPr lang="en-US">
                <a:cs typeface="Calibri"/>
              </a:rPr>
              <a:t>Not a factor in matching</a:t>
            </a:r>
            <a:endParaRPr lang="en-US"/>
          </a:p>
          <a:p>
            <a:pPr marL="0" indent="0">
              <a:buNone/>
            </a:pPr>
            <a:r>
              <a:rPr lang="en-US">
                <a:cs typeface="Calibri"/>
              </a:rPr>
              <a:t>Not indexed</a:t>
            </a:r>
          </a:p>
          <a:p>
            <a:endParaRPr lang="en-US">
              <a:cs typeface="Calibri"/>
            </a:endParaRPr>
          </a:p>
        </p:txBody>
      </p:sp>
      <p:sp>
        <p:nvSpPr>
          <p:cNvPr id="5" name="Date Placeholder 4">
            <a:extLst>
              <a:ext uri="{FF2B5EF4-FFF2-40B4-BE49-F238E27FC236}">
                <a16:creationId xmlns:a16="http://schemas.microsoft.com/office/drawing/2014/main" id="{901FBF7B-00DE-4D3F-86CB-7C23A61D26DC}"/>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D8C2FFA0-B783-439F-9016-DE9C637ACBB4}"/>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C23241E2-8051-415B-B09D-FD782215B95A}"/>
              </a:ext>
            </a:extLst>
          </p:cNvPr>
          <p:cNvSpPr>
            <a:spLocks noGrp="1"/>
          </p:cNvSpPr>
          <p:nvPr>
            <p:ph type="sldNum" sz="quarter" idx="12"/>
          </p:nvPr>
        </p:nvSpPr>
        <p:spPr/>
        <p:txBody>
          <a:bodyPr/>
          <a:lstStyle/>
          <a:p>
            <a:fld id="{42AC7B73-7B68-441A-8047-75BA31C9DB5A}" type="slidenum">
              <a:rPr lang="en-US" smtClean="0"/>
              <a:pPr/>
              <a:t>21</a:t>
            </a:fld>
            <a:endParaRPr lang="en-US"/>
          </a:p>
        </p:txBody>
      </p:sp>
      <p:pic>
        <p:nvPicPr>
          <p:cNvPr id="8" name="Picture 8" descr="Graphical user interface, application, Teams&#10;&#10;Description automatically generated">
            <a:extLst>
              <a:ext uri="{FF2B5EF4-FFF2-40B4-BE49-F238E27FC236}">
                <a16:creationId xmlns:a16="http://schemas.microsoft.com/office/drawing/2014/main" id="{67C2438C-BD47-42A8-9BE6-50FBF6CC5BC5}"/>
              </a:ext>
            </a:extLst>
          </p:cNvPr>
          <p:cNvPicPr>
            <a:picLocks noChangeAspect="1"/>
          </p:cNvPicPr>
          <p:nvPr/>
        </p:nvPicPr>
        <p:blipFill>
          <a:blip r:embed="rId3"/>
          <a:stretch>
            <a:fillRect/>
          </a:stretch>
        </p:blipFill>
        <p:spPr>
          <a:xfrm>
            <a:off x="2181225" y="3002752"/>
            <a:ext cx="5981700" cy="1366846"/>
          </a:xfrm>
          <a:prstGeom prst="rect">
            <a:avLst/>
          </a:prstGeom>
        </p:spPr>
      </p:pic>
      <p:sp>
        <p:nvSpPr>
          <p:cNvPr id="10" name="Arrow: Down 9">
            <a:extLst>
              <a:ext uri="{FF2B5EF4-FFF2-40B4-BE49-F238E27FC236}">
                <a16:creationId xmlns:a16="http://schemas.microsoft.com/office/drawing/2014/main" id="{CF3B311E-694F-42AB-B5BD-AE924E81FC4A}"/>
              </a:ext>
            </a:extLst>
          </p:cNvPr>
          <p:cNvSpPr/>
          <p:nvPr/>
        </p:nvSpPr>
        <p:spPr>
          <a:xfrm>
            <a:off x="6044183" y="2454020"/>
            <a:ext cx="485775" cy="1095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6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E9B34-DC0E-43CF-A329-8263BDD53E23}"/>
              </a:ext>
            </a:extLst>
          </p:cNvPr>
          <p:cNvSpPr>
            <a:spLocks noGrp="1"/>
          </p:cNvSpPr>
          <p:nvPr>
            <p:ph type="title"/>
          </p:nvPr>
        </p:nvSpPr>
        <p:spPr/>
        <p:txBody>
          <a:bodyPr/>
          <a:lstStyle/>
          <a:p>
            <a:r>
              <a:rPr lang="en-US">
                <a:cs typeface="Calibri Light"/>
              </a:rPr>
              <a:t>008/39 Cataloging Source (Srce)</a:t>
            </a:r>
            <a:endParaRPr lang="en-US"/>
          </a:p>
        </p:txBody>
      </p:sp>
      <p:sp>
        <p:nvSpPr>
          <p:cNvPr id="3" name="Content Placeholder 2">
            <a:extLst>
              <a:ext uri="{FF2B5EF4-FFF2-40B4-BE49-F238E27FC236}">
                <a16:creationId xmlns:a16="http://schemas.microsoft.com/office/drawing/2014/main" id="{337C6182-1EA6-43B2-9C00-FAE0A1EEAE77}"/>
              </a:ext>
            </a:extLst>
          </p:cNvPr>
          <p:cNvSpPr>
            <a:spLocks noGrp="1"/>
          </p:cNvSpPr>
          <p:nvPr>
            <p:ph sz="half" idx="1"/>
          </p:nvPr>
        </p:nvSpPr>
        <p:spPr/>
        <p:txBody>
          <a:bodyPr vert="horz" lIns="91440" tIns="45720" rIns="91440" bIns="45720" rtlCol="0" anchor="t">
            <a:normAutofit/>
          </a:bodyPr>
          <a:lstStyle/>
          <a:p>
            <a:pPr marL="0" indent="0">
              <a:buNone/>
            </a:pPr>
            <a:r>
              <a:rPr lang="en-US">
                <a:cs typeface="Calibri"/>
              </a:rPr>
              <a:t>Mandatory element</a:t>
            </a:r>
            <a:endParaRPr lang="en-US"/>
          </a:p>
          <a:p>
            <a:pPr marL="0" indent="0">
              <a:buNone/>
            </a:pPr>
            <a:r>
              <a:rPr lang="en-US">
                <a:cs typeface="Calibri"/>
              </a:rPr>
              <a:t>Default is </a:t>
            </a:r>
            <a:r>
              <a:rPr lang="en-US" i="1">
                <a:cs typeface="Calibri"/>
              </a:rPr>
              <a:t>d</a:t>
            </a:r>
            <a:r>
              <a:rPr lang="en-US">
                <a:cs typeface="Calibri"/>
              </a:rPr>
              <a:t>  (for other)</a:t>
            </a:r>
          </a:p>
          <a:p>
            <a:pPr marL="0" indent="0">
              <a:buNone/>
            </a:pPr>
            <a:r>
              <a:rPr lang="en-US">
                <a:cs typeface="Calibri"/>
              </a:rPr>
              <a:t>Other codes: </a:t>
            </a:r>
            <a:r>
              <a:rPr lang="en-US" i="1">
                <a:cs typeface="Calibri"/>
              </a:rPr>
              <a:t>blank</a:t>
            </a:r>
            <a:r>
              <a:rPr lang="en-US">
                <a:cs typeface="Calibri"/>
              </a:rPr>
              <a:t> and </a:t>
            </a:r>
            <a:r>
              <a:rPr lang="en-US" i="1">
                <a:cs typeface="Calibri"/>
              </a:rPr>
              <a:t>c</a:t>
            </a:r>
          </a:p>
        </p:txBody>
      </p:sp>
      <p:sp>
        <p:nvSpPr>
          <p:cNvPr id="4" name="Content Placeholder 3">
            <a:extLst>
              <a:ext uri="{FF2B5EF4-FFF2-40B4-BE49-F238E27FC236}">
                <a16:creationId xmlns:a16="http://schemas.microsoft.com/office/drawing/2014/main" id="{9945EC5D-05AE-4308-8071-4D21112AB448}"/>
              </a:ext>
            </a:extLst>
          </p:cNvPr>
          <p:cNvSpPr>
            <a:spLocks noGrp="1"/>
          </p:cNvSpPr>
          <p:nvPr>
            <p:ph sz="half" idx="2"/>
          </p:nvPr>
        </p:nvSpPr>
        <p:spPr/>
        <p:txBody>
          <a:bodyPr vert="horz" lIns="91440" tIns="45720" rIns="91440" bIns="45720" rtlCol="0" anchor="t">
            <a:normAutofit/>
          </a:bodyPr>
          <a:lstStyle/>
          <a:p>
            <a:pPr marL="0" indent="0">
              <a:buNone/>
            </a:pPr>
            <a:r>
              <a:rPr lang="en-US">
                <a:cs typeface="Calibri"/>
              </a:rPr>
              <a:t>Plays no role in matching</a:t>
            </a:r>
            <a:endParaRPr lang="en-US"/>
          </a:p>
          <a:p>
            <a:pPr marL="0" indent="0">
              <a:buNone/>
            </a:pPr>
            <a:r>
              <a:rPr lang="en-US">
                <a:cs typeface="Calibri"/>
              </a:rPr>
              <a:t>Indexed in the Cooperative Programs index (dl: for </a:t>
            </a:r>
            <a:r>
              <a:rPr lang="en-US" err="1">
                <a:cs typeface="Calibri"/>
              </a:rPr>
              <a:t>Connexion</a:t>
            </a:r>
            <a:r>
              <a:rPr lang="en-US">
                <a:cs typeface="Calibri"/>
              </a:rPr>
              <a:t>; pc: for Record Manager)  </a:t>
            </a:r>
          </a:p>
        </p:txBody>
      </p:sp>
      <p:sp>
        <p:nvSpPr>
          <p:cNvPr id="5" name="Date Placeholder 4">
            <a:extLst>
              <a:ext uri="{FF2B5EF4-FFF2-40B4-BE49-F238E27FC236}">
                <a16:creationId xmlns:a16="http://schemas.microsoft.com/office/drawing/2014/main" id="{372709EC-BF9D-47A5-9BCB-AA29045178BE}"/>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9CDA078F-2837-402C-8168-C187C8180811}"/>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C26D2B07-E424-4AA6-8522-DF2524968008}"/>
              </a:ext>
            </a:extLst>
          </p:cNvPr>
          <p:cNvSpPr>
            <a:spLocks noGrp="1"/>
          </p:cNvSpPr>
          <p:nvPr>
            <p:ph type="sldNum" sz="quarter" idx="12"/>
          </p:nvPr>
        </p:nvSpPr>
        <p:spPr/>
        <p:txBody>
          <a:bodyPr/>
          <a:lstStyle/>
          <a:p>
            <a:fld id="{42AC7B73-7B68-441A-8047-75BA31C9DB5A}" type="slidenum">
              <a:rPr lang="en-US" smtClean="0"/>
              <a:pPr/>
              <a:t>22</a:t>
            </a:fld>
            <a:endParaRPr lang="en-US"/>
          </a:p>
        </p:txBody>
      </p:sp>
      <p:pic>
        <p:nvPicPr>
          <p:cNvPr id="8" name="Picture 8" descr="Graphical user interface, application, Teams&#10;&#10;Description automatically generated">
            <a:extLst>
              <a:ext uri="{FF2B5EF4-FFF2-40B4-BE49-F238E27FC236}">
                <a16:creationId xmlns:a16="http://schemas.microsoft.com/office/drawing/2014/main" id="{934D7565-D2E2-4957-8E96-457F1BDF6598}"/>
              </a:ext>
            </a:extLst>
          </p:cNvPr>
          <p:cNvPicPr>
            <a:picLocks noChangeAspect="1"/>
          </p:cNvPicPr>
          <p:nvPr/>
        </p:nvPicPr>
        <p:blipFill>
          <a:blip r:embed="rId3"/>
          <a:stretch>
            <a:fillRect/>
          </a:stretch>
        </p:blipFill>
        <p:spPr>
          <a:xfrm>
            <a:off x="654628" y="3004242"/>
            <a:ext cx="7949045" cy="1472971"/>
          </a:xfrm>
          <a:prstGeom prst="rect">
            <a:avLst/>
          </a:prstGeom>
        </p:spPr>
      </p:pic>
      <p:sp>
        <p:nvSpPr>
          <p:cNvPr id="9" name="Arrow: Down 8">
            <a:extLst>
              <a:ext uri="{FF2B5EF4-FFF2-40B4-BE49-F238E27FC236}">
                <a16:creationId xmlns:a16="http://schemas.microsoft.com/office/drawing/2014/main" id="{D61E124F-1EE0-4C8C-8935-2F1B9203B0F1}"/>
              </a:ext>
            </a:extLst>
          </p:cNvPr>
          <p:cNvSpPr/>
          <p:nvPr/>
        </p:nvSpPr>
        <p:spPr>
          <a:xfrm rot="960000">
            <a:off x="3664665" y="2435835"/>
            <a:ext cx="488372" cy="9767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20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90BA-0557-43FB-9DA0-CA6458A068CB}"/>
              </a:ext>
            </a:extLst>
          </p:cNvPr>
          <p:cNvSpPr>
            <a:spLocks noGrp="1"/>
          </p:cNvSpPr>
          <p:nvPr>
            <p:ph type="title"/>
          </p:nvPr>
        </p:nvSpPr>
        <p:spPr/>
        <p:txBody>
          <a:bodyPr/>
          <a:lstStyle/>
          <a:p>
            <a:r>
              <a:rPr lang="en-US">
                <a:cs typeface="Calibri Light"/>
              </a:rPr>
              <a:t>001 OCLC Control Number (OCLC)</a:t>
            </a:r>
            <a:endParaRPr lang="en-US"/>
          </a:p>
        </p:txBody>
      </p:sp>
      <p:sp>
        <p:nvSpPr>
          <p:cNvPr id="3" name="Content Placeholder 2">
            <a:extLst>
              <a:ext uri="{FF2B5EF4-FFF2-40B4-BE49-F238E27FC236}">
                <a16:creationId xmlns:a16="http://schemas.microsoft.com/office/drawing/2014/main" id="{6D4C229E-9D6E-4202-937F-104F566FE1C2}"/>
              </a:ext>
            </a:extLst>
          </p:cNvPr>
          <p:cNvSpPr>
            <a:spLocks noGrp="1"/>
          </p:cNvSpPr>
          <p:nvPr>
            <p:ph sz="half" idx="1"/>
          </p:nvPr>
        </p:nvSpPr>
        <p:spPr/>
        <p:txBody>
          <a:bodyPr vert="horz" lIns="91440" tIns="45720" rIns="91440" bIns="45720" rtlCol="0" anchor="t">
            <a:normAutofit/>
          </a:bodyPr>
          <a:lstStyle/>
          <a:p>
            <a:pPr marL="0" indent="0">
              <a:buNone/>
            </a:pPr>
            <a:r>
              <a:rPr lang="en-US">
                <a:cs typeface="Calibri"/>
              </a:rPr>
              <a:t>System supplied</a:t>
            </a:r>
          </a:p>
          <a:p>
            <a:pPr>
              <a:buNone/>
            </a:pPr>
            <a:r>
              <a:rPr lang="en-US">
                <a:ea typeface="+mn-lt"/>
                <a:cs typeface="+mn-lt"/>
              </a:rPr>
              <a:t>Default: </a:t>
            </a:r>
            <a:r>
              <a:rPr lang="en-US" i="1">
                <a:ea typeface="+mn-lt"/>
                <a:cs typeface="+mn-lt"/>
              </a:rPr>
              <a:t>NEW</a:t>
            </a:r>
            <a:endParaRPr lang="en-US">
              <a:ea typeface="+mn-lt"/>
              <a:cs typeface="+mn-lt"/>
            </a:endParaRPr>
          </a:p>
          <a:p>
            <a:pPr marL="0" indent="0">
              <a:buNone/>
            </a:pPr>
            <a:r>
              <a:rPr lang="en-US">
                <a:cs typeface="Calibri"/>
              </a:rPr>
              <a:t>001 field -- displays as part of the fixed field display</a:t>
            </a:r>
            <a:endParaRPr lang="en-US"/>
          </a:p>
          <a:p>
            <a:pPr marL="0" indent="0">
              <a:buNone/>
            </a:pPr>
            <a:r>
              <a:rPr lang="en-US">
                <a:cs typeface="Calibri"/>
              </a:rPr>
              <a:t>Variable length</a:t>
            </a:r>
          </a:p>
          <a:p>
            <a:pPr marL="0" indent="0">
              <a:buNone/>
            </a:pPr>
            <a:endParaRPr lang="en-US">
              <a:cs typeface="Calibri"/>
            </a:endParaRPr>
          </a:p>
        </p:txBody>
      </p:sp>
      <p:sp>
        <p:nvSpPr>
          <p:cNvPr id="4" name="Content Placeholder 3">
            <a:extLst>
              <a:ext uri="{FF2B5EF4-FFF2-40B4-BE49-F238E27FC236}">
                <a16:creationId xmlns:a16="http://schemas.microsoft.com/office/drawing/2014/main" id="{119CF41D-AD35-43B1-8B67-08722397B455}"/>
              </a:ext>
            </a:extLst>
          </p:cNvPr>
          <p:cNvSpPr>
            <a:spLocks noGrp="1"/>
          </p:cNvSpPr>
          <p:nvPr>
            <p:ph sz="half" idx="2"/>
          </p:nvPr>
        </p:nvSpPr>
        <p:spPr/>
        <p:txBody>
          <a:bodyPr vert="horz" lIns="91440" tIns="45720" rIns="91440" bIns="45720" rtlCol="0" anchor="t">
            <a:normAutofit/>
          </a:bodyPr>
          <a:lstStyle/>
          <a:p>
            <a:pPr marL="0" indent="0">
              <a:buNone/>
            </a:pPr>
            <a:r>
              <a:rPr lang="en-US">
                <a:cs typeface="Calibri"/>
              </a:rPr>
              <a:t>May be used in batch matching</a:t>
            </a:r>
            <a:endParaRPr lang="en-US"/>
          </a:p>
          <a:p>
            <a:pPr marL="0" indent="0">
              <a:buNone/>
            </a:pPr>
            <a:r>
              <a:rPr lang="en-US">
                <a:cs typeface="Calibri"/>
              </a:rPr>
              <a:t>Indexed in the OCLC control number index (no:)  (Or * or #)</a:t>
            </a:r>
          </a:p>
        </p:txBody>
      </p:sp>
      <p:sp>
        <p:nvSpPr>
          <p:cNvPr id="5" name="Date Placeholder 4">
            <a:extLst>
              <a:ext uri="{FF2B5EF4-FFF2-40B4-BE49-F238E27FC236}">
                <a16:creationId xmlns:a16="http://schemas.microsoft.com/office/drawing/2014/main" id="{51A858AD-BA99-4EE4-91C5-381972CEEBD5}"/>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001195D1-377B-4957-B043-1C960A7B5470}"/>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55CDA426-24FA-4912-9F78-4E7664CE57E7}"/>
              </a:ext>
            </a:extLst>
          </p:cNvPr>
          <p:cNvSpPr>
            <a:spLocks noGrp="1"/>
          </p:cNvSpPr>
          <p:nvPr>
            <p:ph type="sldNum" sz="quarter" idx="12"/>
          </p:nvPr>
        </p:nvSpPr>
        <p:spPr/>
        <p:txBody>
          <a:bodyPr/>
          <a:lstStyle/>
          <a:p>
            <a:fld id="{42AC7B73-7B68-441A-8047-75BA31C9DB5A}" type="slidenum">
              <a:rPr lang="en-US" smtClean="0"/>
              <a:pPr/>
              <a:t>23</a:t>
            </a:fld>
            <a:endParaRPr lang="en-US"/>
          </a:p>
        </p:txBody>
      </p:sp>
      <p:pic>
        <p:nvPicPr>
          <p:cNvPr id="8" name="Picture 8" descr="Graphical user interface, application&#10;&#10;Description automatically generated">
            <a:extLst>
              <a:ext uri="{FF2B5EF4-FFF2-40B4-BE49-F238E27FC236}">
                <a16:creationId xmlns:a16="http://schemas.microsoft.com/office/drawing/2014/main" id="{78917F97-BC1B-4C31-B8A3-693BC657BE84}"/>
              </a:ext>
            </a:extLst>
          </p:cNvPr>
          <p:cNvPicPr>
            <a:picLocks noChangeAspect="1"/>
          </p:cNvPicPr>
          <p:nvPr/>
        </p:nvPicPr>
        <p:blipFill>
          <a:blip r:embed="rId3"/>
          <a:stretch>
            <a:fillRect/>
          </a:stretch>
        </p:blipFill>
        <p:spPr>
          <a:xfrm>
            <a:off x="3179619" y="2571833"/>
            <a:ext cx="5683827" cy="893450"/>
          </a:xfrm>
          <a:prstGeom prst="rect">
            <a:avLst/>
          </a:prstGeom>
        </p:spPr>
      </p:pic>
      <p:pic>
        <p:nvPicPr>
          <p:cNvPr id="9" name="Picture 9">
            <a:extLst>
              <a:ext uri="{FF2B5EF4-FFF2-40B4-BE49-F238E27FC236}">
                <a16:creationId xmlns:a16="http://schemas.microsoft.com/office/drawing/2014/main" id="{6AB6C8BD-8095-404D-A6C7-B14175FCC73A}"/>
              </a:ext>
            </a:extLst>
          </p:cNvPr>
          <p:cNvPicPr>
            <a:picLocks noChangeAspect="1"/>
          </p:cNvPicPr>
          <p:nvPr/>
        </p:nvPicPr>
        <p:blipFill>
          <a:blip r:embed="rId4"/>
          <a:stretch>
            <a:fillRect/>
          </a:stretch>
        </p:blipFill>
        <p:spPr>
          <a:xfrm>
            <a:off x="644236" y="3514332"/>
            <a:ext cx="2743200" cy="837255"/>
          </a:xfrm>
          <a:prstGeom prst="rect">
            <a:avLst/>
          </a:prstGeom>
        </p:spPr>
      </p:pic>
      <p:sp>
        <p:nvSpPr>
          <p:cNvPr id="10" name="Arrow: Left 9">
            <a:extLst>
              <a:ext uri="{FF2B5EF4-FFF2-40B4-BE49-F238E27FC236}">
                <a16:creationId xmlns:a16="http://schemas.microsoft.com/office/drawing/2014/main" id="{1EE7DB7F-DBA7-48C6-BD1B-41E369756620}"/>
              </a:ext>
            </a:extLst>
          </p:cNvPr>
          <p:cNvSpPr/>
          <p:nvPr/>
        </p:nvSpPr>
        <p:spPr>
          <a:xfrm>
            <a:off x="2742368" y="3690643"/>
            <a:ext cx="976745" cy="4883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786309AE-4537-4E6A-B9A8-A9CBE51D21E5}"/>
              </a:ext>
            </a:extLst>
          </p:cNvPr>
          <p:cNvSpPr/>
          <p:nvPr/>
        </p:nvSpPr>
        <p:spPr>
          <a:xfrm rot="-1200000">
            <a:off x="4390629" y="2890253"/>
            <a:ext cx="654627" cy="14131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75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EFBA-D766-455D-8F82-5355C4F6EF90}"/>
              </a:ext>
            </a:extLst>
          </p:cNvPr>
          <p:cNvSpPr>
            <a:spLocks noGrp="1"/>
          </p:cNvSpPr>
          <p:nvPr>
            <p:ph type="title"/>
          </p:nvPr>
        </p:nvSpPr>
        <p:spPr/>
        <p:txBody>
          <a:bodyPr/>
          <a:lstStyle/>
          <a:p>
            <a:r>
              <a:rPr lang="en-US">
                <a:cs typeface="Calibri Light"/>
              </a:rPr>
              <a:t>005 Date of Last Replace (Replaced)</a:t>
            </a:r>
            <a:endParaRPr lang="en-US"/>
          </a:p>
        </p:txBody>
      </p:sp>
      <p:sp>
        <p:nvSpPr>
          <p:cNvPr id="3" name="Content Placeholder 2">
            <a:extLst>
              <a:ext uri="{FF2B5EF4-FFF2-40B4-BE49-F238E27FC236}">
                <a16:creationId xmlns:a16="http://schemas.microsoft.com/office/drawing/2014/main" id="{845AE7B5-8BA5-4E10-8A17-A365C4241CE7}"/>
              </a:ext>
            </a:extLst>
          </p:cNvPr>
          <p:cNvSpPr>
            <a:spLocks noGrp="1"/>
          </p:cNvSpPr>
          <p:nvPr>
            <p:ph sz="half" idx="1"/>
          </p:nvPr>
        </p:nvSpPr>
        <p:spPr/>
        <p:txBody>
          <a:bodyPr vert="horz" lIns="91440" tIns="45720" rIns="91440" bIns="45720" rtlCol="0" anchor="t">
            <a:normAutofit/>
          </a:bodyPr>
          <a:lstStyle/>
          <a:p>
            <a:pPr marL="0" indent="0">
              <a:buNone/>
            </a:pPr>
            <a:r>
              <a:rPr lang="en-US">
                <a:cs typeface="Calibri"/>
              </a:rPr>
              <a:t>System supplied</a:t>
            </a:r>
          </a:p>
          <a:p>
            <a:pPr marL="0" indent="0">
              <a:buNone/>
            </a:pPr>
            <a:r>
              <a:rPr lang="en-US">
                <a:cs typeface="Calibri"/>
              </a:rPr>
              <a:t>16 characters: </a:t>
            </a:r>
            <a:endParaRPr lang="en-US">
              <a:ea typeface="+mn-lt"/>
              <a:cs typeface="+mn-lt"/>
            </a:endParaRPr>
          </a:p>
          <a:p>
            <a:pPr marL="0" indent="0">
              <a:buNone/>
            </a:pPr>
            <a:r>
              <a:rPr lang="en-US" i="1">
                <a:ea typeface="+mn-lt"/>
                <a:cs typeface="+mn-lt"/>
              </a:rPr>
              <a:t>             </a:t>
            </a:r>
            <a:r>
              <a:rPr lang="en-US" i="1" err="1">
                <a:ea typeface="+mn-lt"/>
                <a:cs typeface="+mn-lt"/>
              </a:rPr>
              <a:t>yyyymmddhhmmss.f</a:t>
            </a:r>
            <a:endParaRPr lang="en-US" err="1">
              <a:ea typeface="+mn-lt"/>
              <a:cs typeface="+mn-lt"/>
            </a:endParaRPr>
          </a:p>
          <a:p>
            <a:pPr marL="0" indent="0">
              <a:buNone/>
            </a:pPr>
            <a:r>
              <a:rPr lang="en-US">
                <a:cs typeface="Calibri"/>
              </a:rPr>
              <a:t>The date changes with replace transactions online or with changes made via batch processes</a:t>
            </a:r>
          </a:p>
          <a:p>
            <a:pPr marL="0" indent="0">
              <a:buNone/>
            </a:pPr>
            <a:endParaRPr lang="en-US" i="1">
              <a:cs typeface="Calibri"/>
            </a:endParaRPr>
          </a:p>
        </p:txBody>
      </p:sp>
      <p:sp>
        <p:nvSpPr>
          <p:cNvPr id="4" name="Content Placeholder 3">
            <a:extLst>
              <a:ext uri="{FF2B5EF4-FFF2-40B4-BE49-F238E27FC236}">
                <a16:creationId xmlns:a16="http://schemas.microsoft.com/office/drawing/2014/main" id="{B9D3D042-86B9-441E-9160-EC3A16AECDF7}"/>
              </a:ext>
            </a:extLst>
          </p:cNvPr>
          <p:cNvSpPr>
            <a:spLocks noGrp="1"/>
          </p:cNvSpPr>
          <p:nvPr>
            <p:ph sz="half" idx="2"/>
          </p:nvPr>
        </p:nvSpPr>
        <p:spPr/>
        <p:txBody>
          <a:bodyPr vert="horz" lIns="91440" tIns="45720" rIns="91440" bIns="45720" rtlCol="0" anchor="t">
            <a:normAutofit/>
          </a:bodyPr>
          <a:lstStyle/>
          <a:p>
            <a:pPr marL="0" indent="0">
              <a:buNone/>
            </a:pPr>
            <a:r>
              <a:rPr lang="en-US">
                <a:cs typeface="Calibri"/>
              </a:rPr>
              <a:t>Plays no role in matching</a:t>
            </a:r>
          </a:p>
          <a:p>
            <a:pPr marL="0" indent="0">
              <a:buNone/>
            </a:pPr>
            <a:r>
              <a:rPr lang="en-US">
                <a:cs typeface="Calibri"/>
              </a:rPr>
              <a:t>Indexed in the Update Date (up: in </a:t>
            </a:r>
            <a:r>
              <a:rPr lang="en-US" err="1">
                <a:cs typeface="Calibri"/>
              </a:rPr>
              <a:t>Connexion</a:t>
            </a:r>
            <a:r>
              <a:rPr lang="en-US">
                <a:cs typeface="Calibri"/>
              </a:rPr>
              <a:t> and </a:t>
            </a:r>
            <a:r>
              <a:rPr lang="en-US" err="1">
                <a:cs typeface="Calibri"/>
              </a:rPr>
              <a:t>dr</a:t>
            </a:r>
            <a:r>
              <a:rPr lang="en-US">
                <a:cs typeface="Calibri"/>
              </a:rPr>
              <a:t>: in </a:t>
            </a:r>
            <a:r>
              <a:rPr lang="en-US" err="1">
                <a:cs typeface="Calibri"/>
              </a:rPr>
              <a:t>WorldShare</a:t>
            </a:r>
            <a:r>
              <a:rPr lang="en-US">
                <a:cs typeface="Calibri"/>
              </a:rPr>
              <a:t>) index  </a:t>
            </a:r>
          </a:p>
        </p:txBody>
      </p:sp>
      <p:sp>
        <p:nvSpPr>
          <p:cNvPr id="5" name="Date Placeholder 4">
            <a:extLst>
              <a:ext uri="{FF2B5EF4-FFF2-40B4-BE49-F238E27FC236}">
                <a16:creationId xmlns:a16="http://schemas.microsoft.com/office/drawing/2014/main" id="{6EEB6F2D-BE42-4B03-9DBF-670AD3290FD3}"/>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2FAF22B5-0ECA-454B-A5BA-0D3D9BA05361}"/>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48C5D2BF-6701-46B9-888A-711DFB253531}"/>
              </a:ext>
            </a:extLst>
          </p:cNvPr>
          <p:cNvSpPr>
            <a:spLocks noGrp="1"/>
          </p:cNvSpPr>
          <p:nvPr>
            <p:ph type="sldNum" sz="quarter" idx="12"/>
          </p:nvPr>
        </p:nvSpPr>
        <p:spPr/>
        <p:txBody>
          <a:bodyPr/>
          <a:lstStyle/>
          <a:p>
            <a:fld id="{42AC7B73-7B68-441A-8047-75BA31C9DB5A}" type="slidenum">
              <a:rPr lang="en-US" smtClean="0"/>
              <a:pPr/>
              <a:t>24</a:t>
            </a:fld>
            <a:endParaRPr lang="en-US"/>
          </a:p>
        </p:txBody>
      </p:sp>
      <p:pic>
        <p:nvPicPr>
          <p:cNvPr id="8" name="Picture 8" descr="Graphical user interface, application, Teams&#10;&#10;Description automatically generated">
            <a:extLst>
              <a:ext uri="{FF2B5EF4-FFF2-40B4-BE49-F238E27FC236}">
                <a16:creationId xmlns:a16="http://schemas.microsoft.com/office/drawing/2014/main" id="{C9CCE27F-5D33-420E-B5EC-5D1B3390867C}"/>
              </a:ext>
            </a:extLst>
          </p:cNvPr>
          <p:cNvPicPr>
            <a:picLocks noChangeAspect="1"/>
          </p:cNvPicPr>
          <p:nvPr/>
        </p:nvPicPr>
        <p:blipFill>
          <a:blip r:embed="rId3"/>
          <a:stretch>
            <a:fillRect/>
          </a:stretch>
        </p:blipFill>
        <p:spPr>
          <a:xfrm>
            <a:off x="4239490" y="2771711"/>
            <a:ext cx="3408219" cy="1761386"/>
          </a:xfrm>
          <a:prstGeom prst="rect">
            <a:avLst/>
          </a:prstGeom>
        </p:spPr>
      </p:pic>
      <p:sp>
        <p:nvSpPr>
          <p:cNvPr id="9" name="Arrow: Down 8">
            <a:extLst>
              <a:ext uri="{FF2B5EF4-FFF2-40B4-BE49-F238E27FC236}">
                <a16:creationId xmlns:a16="http://schemas.microsoft.com/office/drawing/2014/main" id="{E6868A69-094D-4EC6-A2DF-018BA8D6DCC4}"/>
              </a:ext>
            </a:extLst>
          </p:cNvPr>
          <p:cNvSpPr/>
          <p:nvPr/>
        </p:nvSpPr>
        <p:spPr>
          <a:xfrm rot="2820000">
            <a:off x="7888035" y="1781034"/>
            <a:ext cx="436418" cy="13715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8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3159-813B-478F-BD00-C9BF0BDE3085}"/>
              </a:ext>
            </a:extLst>
          </p:cNvPr>
          <p:cNvSpPr>
            <a:spLocks noGrp="1"/>
          </p:cNvSpPr>
          <p:nvPr>
            <p:ph type="title"/>
          </p:nvPr>
        </p:nvSpPr>
        <p:spPr>
          <a:xfrm>
            <a:off x="564972" y="152313"/>
            <a:ext cx="7886700" cy="789832"/>
          </a:xfrm>
        </p:spPr>
        <p:txBody>
          <a:bodyPr/>
          <a:lstStyle/>
          <a:p>
            <a:r>
              <a:rPr lang="en-US">
                <a:cs typeface="Calibri Light"/>
              </a:rPr>
              <a:t>Introduction to Field 006</a:t>
            </a:r>
            <a:endParaRPr lang="en-US"/>
          </a:p>
        </p:txBody>
      </p:sp>
      <p:graphicFrame>
        <p:nvGraphicFramePr>
          <p:cNvPr id="14" name="Content Placeholder 13">
            <a:extLst>
              <a:ext uri="{FF2B5EF4-FFF2-40B4-BE49-F238E27FC236}">
                <a16:creationId xmlns:a16="http://schemas.microsoft.com/office/drawing/2014/main" id="{D3B6B98C-B071-49BF-BAE3-53A15B6448C8}"/>
              </a:ext>
            </a:extLst>
          </p:cNvPr>
          <p:cNvGraphicFramePr>
            <a:graphicFrameLocks noGrp="1"/>
          </p:cNvGraphicFramePr>
          <p:nvPr>
            <p:ph idx="1"/>
            <p:extLst>
              <p:ext uri="{D42A27DB-BD31-4B8C-83A1-F6EECF244321}">
                <p14:modId xmlns:p14="http://schemas.microsoft.com/office/powerpoint/2010/main" val="3868220290"/>
              </p:ext>
            </p:extLst>
          </p:nvPr>
        </p:nvGraphicFramePr>
        <p:xfrm>
          <a:off x="5048410" y="1063676"/>
          <a:ext cx="3649913" cy="3485277"/>
        </p:xfrm>
        <a:graphic>
          <a:graphicData uri="http://schemas.openxmlformats.org/drawingml/2006/table">
            <a:tbl>
              <a:tblPr/>
              <a:tblGrid>
                <a:gridCol w="509957">
                  <a:extLst>
                    <a:ext uri="{9D8B030D-6E8A-4147-A177-3AD203B41FA5}">
                      <a16:colId xmlns:a16="http://schemas.microsoft.com/office/drawing/2014/main" val="829093222"/>
                    </a:ext>
                  </a:extLst>
                </a:gridCol>
                <a:gridCol w="348884">
                  <a:extLst>
                    <a:ext uri="{9D8B030D-6E8A-4147-A177-3AD203B41FA5}">
                      <a16:colId xmlns:a16="http://schemas.microsoft.com/office/drawing/2014/main" val="2329966249"/>
                    </a:ext>
                  </a:extLst>
                </a:gridCol>
                <a:gridCol w="348884">
                  <a:extLst>
                    <a:ext uri="{9D8B030D-6E8A-4147-A177-3AD203B41FA5}">
                      <a16:colId xmlns:a16="http://schemas.microsoft.com/office/drawing/2014/main" val="1339613705"/>
                    </a:ext>
                  </a:extLst>
                </a:gridCol>
                <a:gridCol w="348884">
                  <a:extLst>
                    <a:ext uri="{9D8B030D-6E8A-4147-A177-3AD203B41FA5}">
                      <a16:colId xmlns:a16="http://schemas.microsoft.com/office/drawing/2014/main" val="3816343003"/>
                    </a:ext>
                  </a:extLst>
                </a:gridCol>
                <a:gridCol w="348884">
                  <a:extLst>
                    <a:ext uri="{9D8B030D-6E8A-4147-A177-3AD203B41FA5}">
                      <a16:colId xmlns:a16="http://schemas.microsoft.com/office/drawing/2014/main" val="1062796907"/>
                    </a:ext>
                  </a:extLst>
                </a:gridCol>
                <a:gridCol w="348884">
                  <a:extLst>
                    <a:ext uri="{9D8B030D-6E8A-4147-A177-3AD203B41FA5}">
                      <a16:colId xmlns:a16="http://schemas.microsoft.com/office/drawing/2014/main" val="3285661844"/>
                    </a:ext>
                  </a:extLst>
                </a:gridCol>
                <a:gridCol w="348884">
                  <a:extLst>
                    <a:ext uri="{9D8B030D-6E8A-4147-A177-3AD203B41FA5}">
                      <a16:colId xmlns:a16="http://schemas.microsoft.com/office/drawing/2014/main" val="2494102539"/>
                    </a:ext>
                  </a:extLst>
                </a:gridCol>
                <a:gridCol w="348884">
                  <a:extLst>
                    <a:ext uri="{9D8B030D-6E8A-4147-A177-3AD203B41FA5}">
                      <a16:colId xmlns:a16="http://schemas.microsoft.com/office/drawing/2014/main" val="1476419040"/>
                    </a:ext>
                  </a:extLst>
                </a:gridCol>
                <a:gridCol w="348884">
                  <a:extLst>
                    <a:ext uri="{9D8B030D-6E8A-4147-A177-3AD203B41FA5}">
                      <a16:colId xmlns:a16="http://schemas.microsoft.com/office/drawing/2014/main" val="36854320"/>
                    </a:ext>
                  </a:extLst>
                </a:gridCol>
                <a:gridCol w="348884">
                  <a:extLst>
                    <a:ext uri="{9D8B030D-6E8A-4147-A177-3AD203B41FA5}">
                      <a16:colId xmlns:a16="http://schemas.microsoft.com/office/drawing/2014/main" val="4068197201"/>
                    </a:ext>
                  </a:extLst>
                </a:gridCol>
              </a:tblGrid>
              <a:tr h="224574">
                <a:tc>
                  <a:txBody>
                    <a:bodyPr/>
                    <a:lstStyle/>
                    <a:p>
                      <a:pPr algn="ctr" fontAlgn="base"/>
                      <a:r>
                        <a:rPr lang="en-US" sz="700" b="1">
                          <a:effectLst/>
                        </a:rPr>
                        <a:t>008</a:t>
                      </a:r>
                      <a:endParaRPr lang="en-US" sz="700">
                        <a:effectLst/>
                      </a:endParaRP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b="1">
                          <a:effectLst/>
                        </a:rPr>
                        <a:t>006</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b="1">
                          <a:effectLst/>
                        </a:rPr>
                        <a:t>BKS</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b="1">
                          <a:effectLst/>
                        </a:rPr>
                        <a:t>CNR</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b="1">
                          <a:effectLst/>
                        </a:rPr>
                        <a:t>COM</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b="1">
                          <a:effectLst/>
                        </a:rPr>
                        <a:t>MAP</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b="1">
                          <a:effectLst/>
                        </a:rPr>
                        <a:t>MIX</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b="1">
                          <a:effectLst/>
                        </a:rPr>
                        <a:t>REC</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b="1">
                          <a:effectLst/>
                        </a:rPr>
                        <a:t>SCO</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b="1">
                          <a:effectLst/>
                        </a:rPr>
                        <a:t>VIS</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extLst>
                  <a:ext uri="{0D108BD9-81ED-4DB2-BD59-A6C34878D82A}">
                    <a16:rowId xmlns:a16="http://schemas.microsoft.com/office/drawing/2014/main" val="3719867819"/>
                  </a:ext>
                </a:extLst>
              </a:tr>
              <a:tr h="254335">
                <a:tc>
                  <a:txBody>
                    <a:bodyPr/>
                    <a:lstStyle/>
                    <a:p>
                      <a:pPr algn="l" fontAlgn="base"/>
                      <a:r>
                        <a:rPr lang="en-US" sz="700">
                          <a:effectLst/>
                        </a:rPr>
                        <a:t> </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0</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a, t</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s</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m</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e, f</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p</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i, j</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c, d</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g, k, o, r</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00246289"/>
                  </a:ext>
                </a:extLst>
              </a:tr>
              <a:tr h="143435">
                <a:tc>
                  <a:txBody>
                    <a:bodyPr/>
                    <a:lstStyle/>
                    <a:p>
                      <a:pPr algn="ctr" fontAlgn="base"/>
                      <a:r>
                        <a:rPr lang="en-US" sz="700">
                          <a:effectLst/>
                        </a:rPr>
                        <a:t>18</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1</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4">
                  <a:txBody>
                    <a:bodyPr/>
                    <a:lstStyle/>
                    <a:p>
                      <a:pPr algn="ctr" fontAlgn="base"/>
                      <a:r>
                        <a:rPr lang="en-US" sz="700" i="1" u="sng">
                          <a:solidFill>
                            <a:srgbClr val="2178B5"/>
                          </a:solidFill>
                          <a:effectLst/>
                          <a:hlinkClick r:id="rId3"/>
                        </a:rPr>
                        <a:t>Ills</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4"/>
                        </a:rPr>
                        <a:t>Freq</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rowSpan="4">
                  <a:txBody>
                    <a:bodyPr/>
                    <a:lstStyle/>
                    <a:p>
                      <a:pPr algn="ctr" fontAlgn="base"/>
                      <a:r>
                        <a:rPr lang="en-US" sz="700" i="1" u="sng">
                          <a:solidFill>
                            <a:srgbClr val="2178B5"/>
                          </a:solidFill>
                          <a:effectLst/>
                          <a:hlinkClick r:id="rId5"/>
                        </a:rPr>
                        <a:t>Relf</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rowSpan="2">
                  <a:txBody>
                    <a:bodyPr/>
                    <a:lstStyle/>
                    <a:p>
                      <a:pPr algn="ctr" fontAlgn="base"/>
                      <a:r>
                        <a:rPr lang="en-US" sz="700" i="1" u="sng">
                          <a:solidFill>
                            <a:srgbClr val="2178B5"/>
                          </a:solidFill>
                          <a:effectLst/>
                          <a:hlinkClick r:id="rId6"/>
                        </a:rPr>
                        <a:t>Comp</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ctr" fontAlgn="base"/>
                      <a:r>
                        <a:rPr lang="en-US" sz="700" i="1" u="sng">
                          <a:solidFill>
                            <a:srgbClr val="2178B5"/>
                          </a:solidFill>
                          <a:effectLst/>
                          <a:hlinkClick r:id="rId6"/>
                        </a:rPr>
                        <a:t>Comp</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3">
                  <a:txBody>
                    <a:bodyPr/>
                    <a:lstStyle/>
                    <a:p>
                      <a:pPr algn="ctr" fontAlgn="base"/>
                      <a:r>
                        <a:rPr lang="en-US" sz="700" i="1" u="sng">
                          <a:solidFill>
                            <a:srgbClr val="2178B5"/>
                          </a:solidFill>
                          <a:effectLst/>
                          <a:hlinkClick r:id="rId7"/>
                        </a:rPr>
                        <a:t>Time</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1118359"/>
                  </a:ext>
                </a:extLst>
              </a:tr>
              <a:tr h="143435">
                <a:tc>
                  <a:txBody>
                    <a:bodyPr/>
                    <a:lstStyle/>
                    <a:p>
                      <a:pPr algn="ctr" fontAlgn="base"/>
                      <a:r>
                        <a:rPr lang="en-US" sz="700">
                          <a:effectLst/>
                        </a:rPr>
                        <a:t>19</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2</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base"/>
                      <a:r>
                        <a:rPr lang="en-US" sz="700" i="1" u="sng">
                          <a:solidFill>
                            <a:srgbClr val="2178B5"/>
                          </a:solidFill>
                          <a:effectLst/>
                          <a:hlinkClick r:id="rId8"/>
                        </a:rPr>
                        <a:t>Regl</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vMerge="1">
                  <a:txBody>
                    <a:bodyPr/>
                    <a:lstStyle/>
                    <a:p>
                      <a:endParaRPr lang="en-US"/>
                    </a:p>
                  </a:txBody>
                  <a:tcPr/>
                </a:tc>
                <a:tc>
                  <a:txBody>
                    <a:bodyPr/>
                    <a:lstStyle/>
                    <a:p>
                      <a:pPr algn="ctr" fontAlgn="base"/>
                      <a:r>
                        <a:rPr lang="en-US" sz="700">
                          <a:effectLst/>
                        </a:rPr>
                        <a:t> </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67898924"/>
                  </a:ext>
                </a:extLst>
              </a:tr>
              <a:tr h="224574">
                <a:tc>
                  <a:txBody>
                    <a:bodyPr/>
                    <a:lstStyle/>
                    <a:p>
                      <a:pPr algn="ctr" fontAlgn="base"/>
                      <a:r>
                        <a:rPr lang="en-US" sz="700">
                          <a:effectLst/>
                        </a:rPr>
                        <a:t>20</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3</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US"/>
                    </a:p>
                  </a:txBody>
                  <a:tcPr/>
                </a:tc>
                <a:tc>
                  <a:txBody>
                    <a:bodyPr/>
                    <a:lstStyle/>
                    <a:p>
                      <a:pPr algn="l"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vMerge="1">
                  <a:txBody>
                    <a:bodyPr/>
                    <a:lstStyle/>
                    <a:p>
                      <a:endParaRPr lang="en-US"/>
                    </a:p>
                  </a:txBody>
                  <a:tcPr/>
                </a:tc>
                <a:tc>
                  <a:txBody>
                    <a:bodyPr/>
                    <a:lstStyle/>
                    <a:p>
                      <a:pPr algn="ctr" fontAlgn="base"/>
                      <a:r>
                        <a:rPr lang="en-US" sz="700">
                          <a:effectLst/>
                        </a:rPr>
                        <a:t> </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i="1" u="sng">
                          <a:solidFill>
                            <a:srgbClr val="2178B5"/>
                          </a:solidFill>
                          <a:effectLst/>
                          <a:hlinkClick r:id="rId9"/>
                        </a:rPr>
                        <a:t>FMus</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9"/>
                        </a:rPr>
                        <a:t>FMus</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US"/>
                    </a:p>
                  </a:txBody>
                  <a:tcPr/>
                </a:tc>
                <a:extLst>
                  <a:ext uri="{0D108BD9-81ED-4DB2-BD59-A6C34878D82A}">
                    <a16:rowId xmlns:a16="http://schemas.microsoft.com/office/drawing/2014/main" val="1521464487"/>
                  </a:ext>
                </a:extLst>
              </a:tr>
              <a:tr h="143435">
                <a:tc>
                  <a:txBody>
                    <a:bodyPr/>
                    <a:lstStyle/>
                    <a:p>
                      <a:pPr algn="ctr" fontAlgn="base"/>
                      <a:r>
                        <a:rPr lang="en-US" sz="700">
                          <a:effectLst/>
                        </a:rPr>
                        <a:t>21</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4</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base"/>
                      <a:r>
                        <a:rPr lang="en-US" sz="700" i="1" u="sng">
                          <a:solidFill>
                            <a:srgbClr val="2178B5"/>
                          </a:solidFill>
                          <a:effectLst/>
                          <a:hlinkClick r:id="rId10"/>
                        </a:rPr>
                        <a:t>SrTp</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vMerge="1">
                  <a:txBody>
                    <a:bodyPr/>
                    <a:lstStyle/>
                    <a:p>
                      <a:endParaRPr lang="en-US"/>
                    </a:p>
                  </a:txBody>
                  <a:tcPr/>
                </a:tc>
                <a:tc>
                  <a:txBody>
                    <a:bodyPr/>
                    <a:lstStyle/>
                    <a:p>
                      <a:pPr algn="ctr" fontAlgn="base"/>
                      <a:r>
                        <a:rPr lang="en-US" sz="700">
                          <a:effectLst/>
                        </a:rPr>
                        <a:t> </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i="1" u="sng">
                          <a:solidFill>
                            <a:srgbClr val="2178B5"/>
                          </a:solidFill>
                          <a:effectLst/>
                          <a:hlinkClick r:id="rId11"/>
                        </a:rPr>
                        <a:t>Part</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1"/>
                        </a:rPr>
                        <a:t>Part</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extLst>
                  <a:ext uri="{0D108BD9-81ED-4DB2-BD59-A6C34878D82A}">
                    <a16:rowId xmlns:a16="http://schemas.microsoft.com/office/drawing/2014/main" val="596042231"/>
                  </a:ext>
                </a:extLst>
              </a:tr>
              <a:tr h="224574">
                <a:tc>
                  <a:txBody>
                    <a:bodyPr/>
                    <a:lstStyle/>
                    <a:p>
                      <a:pPr algn="ctr" fontAlgn="base"/>
                      <a:r>
                        <a:rPr lang="en-US" sz="700">
                          <a:effectLst/>
                        </a:rPr>
                        <a:t>22</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5</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2"/>
                        </a:rPr>
                        <a:t>Audn</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3"/>
                        </a:rPr>
                        <a:t>Orig</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2"/>
                        </a:rPr>
                        <a:t>Audn</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ctr" fontAlgn="base"/>
                      <a:r>
                        <a:rPr lang="en-US" sz="700" i="1" u="sng">
                          <a:solidFill>
                            <a:srgbClr val="2178B5"/>
                          </a:solidFill>
                          <a:effectLst/>
                          <a:hlinkClick r:id="rId14"/>
                        </a:rPr>
                        <a:t>Proj</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i="1" u="sng">
                          <a:solidFill>
                            <a:srgbClr val="2178B5"/>
                          </a:solidFill>
                          <a:effectLst/>
                          <a:hlinkClick r:id="rId12"/>
                        </a:rPr>
                        <a:t>Audn</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2"/>
                        </a:rPr>
                        <a:t>Audn</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2"/>
                        </a:rPr>
                        <a:t>Audn</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02823261"/>
                  </a:ext>
                </a:extLst>
              </a:tr>
              <a:tr h="224574">
                <a:tc>
                  <a:txBody>
                    <a:bodyPr/>
                    <a:lstStyle/>
                    <a:p>
                      <a:pPr algn="ctr" fontAlgn="base"/>
                      <a:r>
                        <a:rPr lang="en-US" sz="700">
                          <a:effectLst/>
                        </a:rPr>
                        <a:t>23</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6</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5"/>
                        </a:rPr>
                        <a:t>Form</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5"/>
                        </a:rPr>
                        <a:t>Form</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5"/>
                        </a:rPr>
                        <a:t>Form</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US"/>
                    </a:p>
                  </a:txBody>
                  <a:tcPr/>
                </a:tc>
                <a:tc>
                  <a:txBody>
                    <a:bodyPr/>
                    <a:lstStyle/>
                    <a:p>
                      <a:pPr algn="ctr" fontAlgn="base"/>
                      <a:r>
                        <a:rPr lang="en-US" sz="700" i="1" u="sng">
                          <a:solidFill>
                            <a:srgbClr val="2178B5"/>
                          </a:solidFill>
                          <a:effectLst/>
                          <a:hlinkClick r:id="rId15"/>
                        </a:rPr>
                        <a:t>Form</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5"/>
                        </a:rPr>
                        <a:t>Form</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5"/>
                        </a:rPr>
                        <a:t>Form</a:t>
                      </a:r>
                      <a:endParaRPr lang="en-US" sz="700">
                        <a:effectLst/>
                      </a:endParaRP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extLst>
                  <a:ext uri="{0D108BD9-81ED-4DB2-BD59-A6C34878D82A}">
                    <a16:rowId xmlns:a16="http://schemas.microsoft.com/office/drawing/2014/main" val="1387150617"/>
                  </a:ext>
                </a:extLst>
              </a:tr>
              <a:tr h="224574">
                <a:tc>
                  <a:txBody>
                    <a:bodyPr/>
                    <a:lstStyle/>
                    <a:p>
                      <a:pPr algn="ctr" fontAlgn="base"/>
                      <a:r>
                        <a:rPr lang="en-US" sz="700">
                          <a:effectLst/>
                        </a:rPr>
                        <a:t>24</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7</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4">
                  <a:txBody>
                    <a:bodyPr/>
                    <a:lstStyle/>
                    <a:p>
                      <a:pPr algn="ctr" fontAlgn="base"/>
                      <a:r>
                        <a:rPr lang="en-US" sz="700" i="1" u="sng">
                          <a:solidFill>
                            <a:srgbClr val="2178B5"/>
                          </a:solidFill>
                          <a:effectLst/>
                          <a:hlinkClick r:id="rId16"/>
                        </a:rPr>
                        <a:t>Cont</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17"/>
                        </a:rPr>
                        <a:t>EntW</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rowSpan="6">
                  <a:txBody>
                    <a:bodyPr/>
                    <a:lstStyle/>
                    <a:p>
                      <a:pPr algn="ctr" fontAlgn="base"/>
                      <a:r>
                        <a:rPr lang="en-US" sz="700" i="1" u="sng" err="1">
                          <a:solidFill>
                            <a:srgbClr val="2178B5"/>
                          </a:solidFill>
                          <a:effectLst/>
                          <a:hlinkClick r:id="rId18"/>
                        </a:rPr>
                        <a:t>AccM</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6">
                  <a:txBody>
                    <a:bodyPr/>
                    <a:lstStyle/>
                    <a:p>
                      <a:pPr algn="ctr" fontAlgn="base"/>
                      <a:r>
                        <a:rPr lang="en-US" sz="700" i="1" u="sng">
                          <a:solidFill>
                            <a:srgbClr val="2178B5"/>
                          </a:solidFill>
                          <a:effectLst/>
                          <a:hlinkClick r:id="rId18"/>
                        </a:rPr>
                        <a:t>AccM</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extLst>
                  <a:ext uri="{0D108BD9-81ED-4DB2-BD59-A6C34878D82A}">
                    <a16:rowId xmlns:a16="http://schemas.microsoft.com/office/drawing/2014/main" val="4008487579"/>
                  </a:ext>
                </a:extLst>
              </a:tr>
              <a:tr h="143435">
                <a:tc>
                  <a:txBody>
                    <a:bodyPr/>
                    <a:lstStyle/>
                    <a:p>
                      <a:pPr algn="ctr" fontAlgn="base"/>
                      <a:r>
                        <a:rPr lang="en-US" sz="700">
                          <a:effectLst/>
                        </a:rPr>
                        <a:t>25</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8</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US"/>
                    </a:p>
                  </a:txBody>
                  <a:tcPr/>
                </a:tc>
                <a:tc rowSpan="3">
                  <a:txBody>
                    <a:bodyPr/>
                    <a:lstStyle/>
                    <a:p>
                      <a:pPr algn="ctr" fontAlgn="base"/>
                      <a:r>
                        <a:rPr lang="en-US" sz="700" i="1" u="sng">
                          <a:solidFill>
                            <a:srgbClr val="2178B5"/>
                          </a:solidFill>
                          <a:effectLst/>
                          <a:hlinkClick r:id="rId16"/>
                        </a:rPr>
                        <a:t>Cont</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i="1" u="sng">
                          <a:solidFill>
                            <a:srgbClr val="2178B5"/>
                          </a:solidFill>
                          <a:effectLst/>
                          <a:hlinkClick r:id="rId19"/>
                        </a:rPr>
                        <a:t>CrTp</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vMerge="1">
                  <a:txBody>
                    <a:bodyPr/>
                    <a:lstStyle/>
                    <a:p>
                      <a:endParaRPr lang="en-US"/>
                    </a:p>
                  </a:txBody>
                  <a:tcPr/>
                </a:tc>
                <a:tc vMerge="1">
                  <a:txBody>
                    <a:bodyPr/>
                    <a:lstStyle/>
                    <a:p>
                      <a:endParaRPr lang="en-US"/>
                    </a:p>
                  </a:txBody>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extLst>
                  <a:ext uri="{0D108BD9-81ED-4DB2-BD59-A6C34878D82A}">
                    <a16:rowId xmlns:a16="http://schemas.microsoft.com/office/drawing/2014/main" val="4250151287"/>
                  </a:ext>
                </a:extLst>
              </a:tr>
              <a:tr h="143435">
                <a:tc>
                  <a:txBody>
                    <a:bodyPr/>
                    <a:lstStyle/>
                    <a:p>
                      <a:pPr algn="ctr" fontAlgn="base"/>
                      <a:r>
                        <a:rPr lang="en-US" sz="700">
                          <a:effectLst/>
                        </a:rPr>
                        <a:t>26</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9</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a:txBody>
                    <a:bodyPr/>
                    <a:lstStyle/>
                    <a:p>
                      <a:pPr algn="ctr" fontAlgn="base"/>
                      <a:r>
                        <a:rPr lang="en-US" sz="700" i="1" u="sng">
                          <a:solidFill>
                            <a:srgbClr val="2178B5"/>
                          </a:solidFill>
                          <a:effectLst/>
                          <a:hlinkClick r:id="rId20"/>
                        </a:rPr>
                        <a:t>File</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vMerge="1">
                  <a:txBody>
                    <a:bodyPr/>
                    <a:lstStyle/>
                    <a:p>
                      <a:endParaRPr lang="en-US"/>
                    </a:p>
                  </a:txBody>
                  <a:tcPr/>
                </a:tc>
                <a:tc vMerge="1">
                  <a:txBody>
                    <a:bodyPr/>
                    <a:lstStyle/>
                    <a:p>
                      <a:endParaRPr lang="en-US"/>
                    </a:p>
                  </a:txBody>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extLst>
                  <a:ext uri="{0D108BD9-81ED-4DB2-BD59-A6C34878D82A}">
                    <a16:rowId xmlns:a16="http://schemas.microsoft.com/office/drawing/2014/main" val="82351308"/>
                  </a:ext>
                </a:extLst>
              </a:tr>
              <a:tr h="143435">
                <a:tc>
                  <a:txBody>
                    <a:bodyPr/>
                    <a:lstStyle/>
                    <a:p>
                      <a:pPr algn="ctr" fontAlgn="base"/>
                      <a:r>
                        <a:rPr lang="en-US" sz="700">
                          <a:effectLst/>
                        </a:rPr>
                        <a:t>27</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10</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US"/>
                    </a:p>
                  </a:txBody>
                  <a:tcPr/>
                </a:tc>
                <a:tc vMerge="1">
                  <a:txBody>
                    <a:bodyPr/>
                    <a:lstStyle/>
                    <a:p>
                      <a:endParaRPr lang="en-US"/>
                    </a:p>
                  </a:txBody>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vMerge="1">
                  <a:txBody>
                    <a:bodyPr/>
                    <a:lstStyle/>
                    <a:p>
                      <a:endParaRPr lang="en-US"/>
                    </a:p>
                  </a:txBody>
                  <a:tcPr/>
                </a:tc>
                <a:tc vMerge="1">
                  <a:txBody>
                    <a:bodyPr/>
                    <a:lstStyle/>
                    <a:p>
                      <a:endParaRPr lang="en-US"/>
                    </a:p>
                  </a:txBody>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extLst>
                  <a:ext uri="{0D108BD9-81ED-4DB2-BD59-A6C34878D82A}">
                    <a16:rowId xmlns:a16="http://schemas.microsoft.com/office/drawing/2014/main" val="3595654318"/>
                  </a:ext>
                </a:extLst>
              </a:tr>
              <a:tr h="224574">
                <a:tc>
                  <a:txBody>
                    <a:bodyPr/>
                    <a:lstStyle/>
                    <a:p>
                      <a:pPr algn="ctr" fontAlgn="base"/>
                      <a:r>
                        <a:rPr lang="en-US" sz="700">
                          <a:effectLst/>
                        </a:rPr>
                        <a:t>28</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11</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21"/>
                        </a:rPr>
                        <a:t>GPub</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21"/>
                        </a:rPr>
                        <a:t>GPub</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21"/>
                        </a:rPr>
                        <a:t>GPub</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21"/>
                        </a:rPr>
                        <a:t>GPub</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vMerge="1">
                  <a:txBody>
                    <a:bodyPr/>
                    <a:lstStyle/>
                    <a:p>
                      <a:endParaRPr lang="en-US"/>
                    </a:p>
                  </a:txBody>
                  <a:tcPr/>
                </a:tc>
                <a:tc vMerge="1">
                  <a:txBody>
                    <a:bodyPr/>
                    <a:lstStyle/>
                    <a:p>
                      <a:endParaRPr lang="en-US"/>
                    </a:p>
                  </a:txBody>
                  <a:tcPr/>
                </a:tc>
                <a:tc>
                  <a:txBody>
                    <a:bodyPr/>
                    <a:lstStyle/>
                    <a:p>
                      <a:pPr algn="ctr" fontAlgn="base"/>
                      <a:r>
                        <a:rPr lang="en-US" sz="700" i="1" u="sng">
                          <a:solidFill>
                            <a:srgbClr val="2178B5"/>
                          </a:solidFill>
                          <a:effectLst/>
                          <a:hlinkClick r:id="rId21"/>
                        </a:rPr>
                        <a:t>GPub</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18781626"/>
                  </a:ext>
                </a:extLst>
              </a:tr>
              <a:tr h="224574">
                <a:tc>
                  <a:txBody>
                    <a:bodyPr/>
                    <a:lstStyle/>
                    <a:p>
                      <a:pPr algn="ctr" fontAlgn="base"/>
                      <a:r>
                        <a:rPr lang="en-US" sz="700">
                          <a:effectLst/>
                        </a:rPr>
                        <a:t>29</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12</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22"/>
                        </a:rPr>
                        <a:t>Conf</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22"/>
                        </a:rPr>
                        <a:t>Conf</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i="1" u="sng">
                          <a:solidFill>
                            <a:srgbClr val="2178B5"/>
                          </a:solidFill>
                          <a:effectLst/>
                          <a:hlinkClick r:id="rId15"/>
                        </a:rPr>
                        <a:t>Form</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vMerge="1">
                  <a:txBody>
                    <a:bodyPr/>
                    <a:lstStyle/>
                    <a:p>
                      <a:endParaRPr lang="en-US"/>
                    </a:p>
                  </a:txBody>
                  <a:tcPr/>
                </a:tc>
                <a:tc vMerge="1">
                  <a:txBody>
                    <a:bodyPr/>
                    <a:lstStyle/>
                    <a:p>
                      <a:endParaRPr lang="en-US"/>
                    </a:p>
                  </a:txBody>
                  <a:tcPr/>
                </a:tc>
                <a:tc>
                  <a:txBody>
                    <a:bodyPr/>
                    <a:lstStyle/>
                    <a:p>
                      <a:pPr algn="ctr" fontAlgn="base"/>
                      <a:r>
                        <a:rPr lang="en-US" sz="700" i="1" u="sng">
                          <a:solidFill>
                            <a:srgbClr val="2178B5"/>
                          </a:solidFill>
                          <a:effectLst/>
                          <a:hlinkClick r:id="rId15"/>
                        </a:rPr>
                        <a:t>Form</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92794373"/>
                  </a:ext>
                </a:extLst>
              </a:tr>
              <a:tr h="143435">
                <a:tc>
                  <a:txBody>
                    <a:bodyPr/>
                    <a:lstStyle/>
                    <a:p>
                      <a:pPr algn="ctr" fontAlgn="base"/>
                      <a:r>
                        <a:rPr lang="en-US" sz="700">
                          <a:effectLst/>
                        </a:rPr>
                        <a:t>30</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13</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23"/>
                        </a:rPr>
                        <a:t>Fest</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rowSpan="2">
                  <a:txBody>
                    <a:bodyPr/>
                    <a:lstStyle/>
                    <a:p>
                      <a:pPr algn="ctr" fontAlgn="base"/>
                      <a:r>
                        <a:rPr lang="en-US" sz="700" i="1" u="sng">
                          <a:solidFill>
                            <a:srgbClr val="2178B5"/>
                          </a:solidFill>
                          <a:effectLst/>
                          <a:hlinkClick r:id="rId24"/>
                        </a:rPr>
                        <a:t>LTxt</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ctr" fontAlgn="base"/>
                      <a:r>
                        <a:rPr lang="en-US" sz="700" i="1" u="sng">
                          <a:solidFill>
                            <a:srgbClr val="2178B5"/>
                          </a:solidFill>
                          <a:effectLst/>
                          <a:hlinkClick r:id="rId24"/>
                        </a:rPr>
                        <a:t>LTxt</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extLst>
                  <a:ext uri="{0D108BD9-81ED-4DB2-BD59-A6C34878D82A}">
                    <a16:rowId xmlns:a16="http://schemas.microsoft.com/office/drawing/2014/main" val="2726484962"/>
                  </a:ext>
                </a:extLst>
              </a:tr>
              <a:tr h="143435">
                <a:tc>
                  <a:txBody>
                    <a:bodyPr/>
                    <a:lstStyle/>
                    <a:p>
                      <a:pPr algn="ctr" fontAlgn="base"/>
                      <a:r>
                        <a:rPr lang="en-US" sz="700">
                          <a:effectLst/>
                        </a:rPr>
                        <a:t>31</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14</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25"/>
                        </a:rPr>
                        <a:t>Indx</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i="1" u="sng">
                          <a:solidFill>
                            <a:srgbClr val="2178B5"/>
                          </a:solidFill>
                          <a:effectLst/>
                          <a:hlinkClick r:id="rId25"/>
                        </a:rPr>
                        <a:t>Indx</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vMerge="1">
                  <a:txBody>
                    <a:bodyPr/>
                    <a:lstStyle/>
                    <a:p>
                      <a:endParaRPr lang="en-US"/>
                    </a:p>
                  </a:txBody>
                  <a:tcPr/>
                </a:tc>
                <a:tc vMerge="1">
                  <a:txBody>
                    <a:bodyPr/>
                    <a:lstStyle/>
                    <a:p>
                      <a:endParaRPr lang="en-US"/>
                    </a:p>
                  </a:txBody>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extLst>
                  <a:ext uri="{0D108BD9-81ED-4DB2-BD59-A6C34878D82A}">
                    <a16:rowId xmlns:a16="http://schemas.microsoft.com/office/drawing/2014/main" val="3606786696"/>
                  </a:ext>
                </a:extLst>
              </a:tr>
              <a:tr h="143435">
                <a:tc>
                  <a:txBody>
                    <a:bodyPr/>
                    <a:lstStyle/>
                    <a:p>
                      <a:pPr algn="ctr" fontAlgn="base"/>
                      <a:r>
                        <a:rPr lang="en-US" sz="700">
                          <a:effectLst/>
                        </a:rPr>
                        <a:t>32</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15</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l"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l"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extLst>
                  <a:ext uri="{0D108BD9-81ED-4DB2-BD59-A6C34878D82A}">
                    <a16:rowId xmlns:a16="http://schemas.microsoft.com/office/drawing/2014/main" val="681958023"/>
                  </a:ext>
                </a:extLst>
              </a:tr>
              <a:tr h="224574">
                <a:tc>
                  <a:txBody>
                    <a:bodyPr/>
                    <a:lstStyle/>
                    <a:p>
                      <a:pPr algn="ctr" fontAlgn="base"/>
                      <a:r>
                        <a:rPr lang="en-US" sz="700">
                          <a:effectLst/>
                        </a:rPr>
                        <a:t>33</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16</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26"/>
                        </a:rPr>
                        <a:t>LitF</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27"/>
                        </a:rPr>
                        <a:t>Alph</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rowSpan="2">
                  <a:txBody>
                    <a:bodyPr/>
                    <a:lstStyle/>
                    <a:p>
                      <a:pPr algn="ctr" fontAlgn="base"/>
                      <a:r>
                        <a:rPr lang="en-US" sz="700" i="1" u="sng">
                          <a:solidFill>
                            <a:srgbClr val="2178B5"/>
                          </a:solidFill>
                          <a:effectLst/>
                          <a:hlinkClick r:id="rId28"/>
                        </a:rPr>
                        <a:t>SpFm</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i="1" u="sng">
                          <a:solidFill>
                            <a:srgbClr val="2178B5"/>
                          </a:solidFill>
                          <a:effectLst/>
                          <a:hlinkClick r:id="rId29"/>
                        </a:rPr>
                        <a:t>TrAr</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29"/>
                        </a:rPr>
                        <a:t>TrAr</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err="1">
                          <a:solidFill>
                            <a:srgbClr val="2178B5"/>
                          </a:solidFill>
                          <a:effectLst/>
                          <a:hlinkClick r:id="rId30"/>
                        </a:rPr>
                        <a:t>Tmat</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338937260"/>
                  </a:ext>
                </a:extLst>
              </a:tr>
              <a:tr h="143435">
                <a:tc>
                  <a:txBody>
                    <a:bodyPr/>
                    <a:lstStyle/>
                    <a:p>
                      <a:pPr algn="ctr" fontAlgn="base"/>
                      <a:r>
                        <a:rPr lang="en-US" sz="700">
                          <a:effectLst/>
                        </a:rPr>
                        <a:t>34</a:t>
                      </a:r>
                    </a:p>
                  </a:txBody>
                  <a:tcPr marL="12518" marR="10014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17</a:t>
                      </a:r>
                    </a:p>
                  </a:txBody>
                  <a:tcPr marL="12518" marR="12518" marT="25037" marB="62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31"/>
                        </a:rPr>
                        <a:t>Biog</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i="1" u="sng">
                          <a:solidFill>
                            <a:srgbClr val="2178B5"/>
                          </a:solidFill>
                          <a:effectLst/>
                          <a:hlinkClick r:id="rId32"/>
                        </a:rPr>
                        <a:t>S/L</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vMerge="1">
                  <a:txBody>
                    <a:bodyPr/>
                    <a:lstStyle/>
                    <a:p>
                      <a:endParaRPr lang="en-US"/>
                    </a:p>
                  </a:txBody>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ctr"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l" fontAlgn="base"/>
                      <a:r>
                        <a:rPr lang="en-US" sz="700">
                          <a:effectLst/>
                        </a:rPr>
                        <a:t> </a:t>
                      </a: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1F7"/>
                    </a:solidFill>
                  </a:tcPr>
                </a:tc>
                <a:tc>
                  <a:txBody>
                    <a:bodyPr/>
                    <a:lstStyle/>
                    <a:p>
                      <a:pPr algn="l" fontAlgn="base"/>
                      <a:r>
                        <a:rPr lang="en-US" sz="700" i="1" u="sng">
                          <a:solidFill>
                            <a:srgbClr val="2178B5"/>
                          </a:solidFill>
                          <a:effectLst/>
                          <a:hlinkClick r:id="rId33"/>
                        </a:rPr>
                        <a:t>   Tech</a:t>
                      </a:r>
                      <a:endParaRPr lang="en-US" sz="700">
                        <a:effectLst/>
                      </a:endParaRPr>
                    </a:p>
                  </a:txBody>
                  <a:tcPr marL="12518" marR="12518" marT="25037" marB="625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93786241"/>
                  </a:ext>
                </a:extLst>
              </a:tr>
            </a:tbl>
          </a:graphicData>
        </a:graphic>
      </p:graphicFrame>
      <p:sp>
        <p:nvSpPr>
          <p:cNvPr id="5" name="Date Placeholder 4">
            <a:extLst>
              <a:ext uri="{FF2B5EF4-FFF2-40B4-BE49-F238E27FC236}">
                <a16:creationId xmlns:a16="http://schemas.microsoft.com/office/drawing/2014/main" id="{87AC9BEA-0E2E-4DB8-882E-EA3CDDF6ED6B}"/>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A0D5DCE3-FECD-44BF-9FBE-969D96A7B637}"/>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50C20C44-278A-4FD1-AC0F-A66DE764E446}"/>
              </a:ext>
            </a:extLst>
          </p:cNvPr>
          <p:cNvSpPr>
            <a:spLocks noGrp="1"/>
          </p:cNvSpPr>
          <p:nvPr>
            <p:ph type="sldNum" sz="quarter" idx="12"/>
          </p:nvPr>
        </p:nvSpPr>
        <p:spPr/>
        <p:txBody>
          <a:bodyPr/>
          <a:lstStyle/>
          <a:p>
            <a:fld id="{42AC7B73-7B68-441A-8047-75BA31C9DB5A}" type="slidenum">
              <a:rPr lang="en-US" smtClean="0"/>
              <a:pPr/>
              <a:t>25</a:t>
            </a:fld>
            <a:endParaRPr lang="en-US"/>
          </a:p>
        </p:txBody>
      </p:sp>
      <p:sp>
        <p:nvSpPr>
          <p:cNvPr id="15" name="Content Placeholder 2">
            <a:extLst>
              <a:ext uri="{FF2B5EF4-FFF2-40B4-BE49-F238E27FC236}">
                <a16:creationId xmlns:a16="http://schemas.microsoft.com/office/drawing/2014/main" id="{6AF05162-FF80-4C99-83D2-30047C292F4C}"/>
              </a:ext>
            </a:extLst>
          </p:cNvPr>
          <p:cNvSpPr txBox="1">
            <a:spLocks/>
          </p:cNvSpPr>
          <p:nvPr/>
        </p:nvSpPr>
        <p:spPr>
          <a:xfrm>
            <a:off x="510037" y="1175125"/>
            <a:ext cx="3638191" cy="3263504"/>
          </a:xfrm>
          <a:prstGeom prst="rect">
            <a:avLst/>
          </a:prstGeom>
        </p:spPr>
        <p:txBody>
          <a:bodyPr vert="horz" lIns="91440" tIns="45720" rIns="91440" bIns="45720" rtlCol="0" anchor="t">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a:cs typeface="Calibri" panose="020F0502020204030204"/>
              </a:rPr>
              <a:t>Field 006 is extension of field 008 when resource has multiple characteristics, including for:</a:t>
            </a:r>
          </a:p>
          <a:p>
            <a:r>
              <a:rPr lang="en-US">
                <a:cs typeface="Calibri" panose="020F0502020204030204"/>
              </a:rPr>
              <a:t>Accompanying materials</a:t>
            </a:r>
          </a:p>
          <a:p>
            <a:r>
              <a:rPr lang="en-US">
                <a:cs typeface="Calibri" panose="020F0502020204030204"/>
              </a:rPr>
              <a:t>Continuing Resource aspects of nontextual Continuing Resources</a:t>
            </a:r>
          </a:p>
          <a:p>
            <a:r>
              <a:rPr lang="en-US">
                <a:cs typeface="Calibri" panose="020F0502020204030204"/>
              </a:rPr>
              <a:t>Electronic aspects of online resources</a:t>
            </a:r>
          </a:p>
          <a:p>
            <a:pPr marL="0" indent="0">
              <a:buFont typeface="Arial" panose="020B0604020202020204" pitchFamily="34" charset="0"/>
              <a:buNone/>
            </a:pPr>
            <a:r>
              <a:rPr lang="en-US">
                <a:cs typeface="Calibri" panose="020F0502020204030204"/>
              </a:rPr>
              <a:t>Field 006 corresponds to field 008/18-34</a:t>
            </a:r>
          </a:p>
        </p:txBody>
      </p:sp>
    </p:spTree>
    <p:extLst>
      <p:ext uri="{BB962C8B-B14F-4D97-AF65-F5344CB8AC3E}">
        <p14:creationId xmlns:p14="http://schemas.microsoft.com/office/powerpoint/2010/main" val="6339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3159-813B-478F-BD00-C9BF0BDE3085}"/>
              </a:ext>
            </a:extLst>
          </p:cNvPr>
          <p:cNvSpPr>
            <a:spLocks noGrp="1"/>
          </p:cNvSpPr>
          <p:nvPr>
            <p:ph type="title"/>
          </p:nvPr>
        </p:nvSpPr>
        <p:spPr>
          <a:xfrm>
            <a:off x="628650" y="273844"/>
            <a:ext cx="7886700" cy="431027"/>
          </a:xfrm>
        </p:spPr>
        <p:txBody>
          <a:bodyPr>
            <a:normAutofit fontScale="90000"/>
          </a:bodyPr>
          <a:lstStyle/>
          <a:p>
            <a:r>
              <a:rPr lang="en-US">
                <a:cs typeface="Calibri Light"/>
              </a:rPr>
              <a:t>Introduction to Field 006</a:t>
            </a:r>
            <a:endParaRPr lang="en-US"/>
          </a:p>
        </p:txBody>
      </p:sp>
      <p:sp>
        <p:nvSpPr>
          <p:cNvPr id="3" name="Content Placeholder 2">
            <a:extLst>
              <a:ext uri="{FF2B5EF4-FFF2-40B4-BE49-F238E27FC236}">
                <a16:creationId xmlns:a16="http://schemas.microsoft.com/office/drawing/2014/main" id="{B4AC7F7A-EBD0-440D-BFF9-78271BAEF946}"/>
              </a:ext>
            </a:extLst>
          </p:cNvPr>
          <p:cNvSpPr>
            <a:spLocks noGrp="1"/>
          </p:cNvSpPr>
          <p:nvPr>
            <p:ph sz="half" idx="1"/>
          </p:nvPr>
        </p:nvSpPr>
        <p:spPr>
          <a:xfrm>
            <a:off x="510037" y="836696"/>
            <a:ext cx="3679998" cy="3735973"/>
          </a:xfrm>
        </p:spPr>
        <p:txBody>
          <a:bodyPr vert="horz" lIns="91440" tIns="45720" rIns="91440" bIns="45720" rtlCol="0" anchor="t">
            <a:normAutofit fontScale="85000" lnSpcReduction="10000"/>
          </a:bodyPr>
          <a:lstStyle/>
          <a:p>
            <a:pPr marL="0" indent="0">
              <a:buNone/>
            </a:pPr>
            <a:r>
              <a:rPr lang="en-US">
                <a:cs typeface="Calibri" panose="020F0502020204030204"/>
              </a:rPr>
              <a:t>Field 006 elements identified by position</a:t>
            </a:r>
          </a:p>
          <a:p>
            <a:pPr marL="0" indent="0">
              <a:buNone/>
            </a:pPr>
            <a:r>
              <a:rPr lang="en-US">
                <a:cs typeface="Calibri" panose="020F0502020204030204"/>
              </a:rPr>
              <a:t>Input and display of field 006 vary by WorldCat interface and selected options</a:t>
            </a:r>
          </a:p>
          <a:p>
            <a:pPr marL="0" indent="0">
              <a:buNone/>
            </a:pPr>
            <a:r>
              <a:rPr lang="en-US">
                <a:cs typeface="Calibri" panose="020F0502020204030204"/>
              </a:rPr>
              <a:t>Each field 006 element has same input standard and defined codes as its corresponding field 008, except:</a:t>
            </a:r>
          </a:p>
          <a:p>
            <a:pPr lvl="1"/>
            <a:r>
              <a:rPr lang="en-US">
                <a:cs typeface="Calibri" panose="020F0502020204030204"/>
              </a:rPr>
              <a:t>006/00 Form of Material corresponds to Leader/06 Type of Record</a:t>
            </a:r>
          </a:p>
          <a:p>
            <a:pPr lvl="1"/>
            <a:r>
              <a:rPr lang="en-US">
                <a:cs typeface="Calibri" panose="020F0502020204030204"/>
              </a:rPr>
              <a:t>In 006/00, Continuing Resource is code </a:t>
            </a:r>
            <a:r>
              <a:rPr lang="en-US" b="1" i="1">
                <a:cs typeface="Calibri" panose="020F0502020204030204"/>
              </a:rPr>
              <a:t>s</a:t>
            </a:r>
            <a:endParaRPr lang="en-US" b="1">
              <a:cs typeface="Calibri" panose="020F0502020204030204"/>
            </a:endParaRPr>
          </a:p>
          <a:p>
            <a:pPr marL="0" indent="0">
              <a:buNone/>
            </a:pPr>
            <a:r>
              <a:rPr lang="en-US">
                <a:cs typeface="Calibri" panose="020F0502020204030204"/>
              </a:rPr>
              <a:t>Field 006 transfers if its bibliographic format is not already represented on retained record</a:t>
            </a:r>
          </a:p>
        </p:txBody>
      </p:sp>
      <p:sp>
        <p:nvSpPr>
          <p:cNvPr id="5" name="Date Placeholder 4">
            <a:extLst>
              <a:ext uri="{FF2B5EF4-FFF2-40B4-BE49-F238E27FC236}">
                <a16:creationId xmlns:a16="http://schemas.microsoft.com/office/drawing/2014/main" id="{87AC9BEA-0E2E-4DB8-882E-EA3CDDF6ED6B}"/>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A0D5DCE3-FECD-44BF-9FBE-969D96A7B637}"/>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50C20C44-278A-4FD1-AC0F-A66DE764E446}"/>
              </a:ext>
            </a:extLst>
          </p:cNvPr>
          <p:cNvSpPr>
            <a:spLocks noGrp="1"/>
          </p:cNvSpPr>
          <p:nvPr>
            <p:ph type="sldNum" sz="quarter" idx="12"/>
          </p:nvPr>
        </p:nvSpPr>
        <p:spPr/>
        <p:txBody>
          <a:bodyPr/>
          <a:lstStyle/>
          <a:p>
            <a:fld id="{42AC7B73-7B68-441A-8047-75BA31C9DB5A}" type="slidenum">
              <a:rPr lang="en-US" smtClean="0"/>
              <a:pPr/>
              <a:t>26</a:t>
            </a:fld>
            <a:endParaRPr lang="en-US"/>
          </a:p>
        </p:txBody>
      </p:sp>
      <p:graphicFrame>
        <p:nvGraphicFramePr>
          <p:cNvPr id="12" name="Table 12">
            <a:extLst>
              <a:ext uri="{FF2B5EF4-FFF2-40B4-BE49-F238E27FC236}">
                <a16:creationId xmlns:a16="http://schemas.microsoft.com/office/drawing/2014/main" id="{87E74DD4-1DBC-41DD-94A9-2C5B88244BBD}"/>
              </a:ext>
            </a:extLst>
          </p:cNvPr>
          <p:cNvGraphicFramePr>
            <a:graphicFrameLocks noGrp="1"/>
          </p:cNvGraphicFramePr>
          <p:nvPr>
            <p:ph sz="half" idx="2"/>
            <p:extLst>
              <p:ext uri="{D42A27DB-BD31-4B8C-83A1-F6EECF244321}">
                <p14:modId xmlns:p14="http://schemas.microsoft.com/office/powerpoint/2010/main" val="979878492"/>
              </p:ext>
            </p:extLst>
          </p:nvPr>
        </p:nvGraphicFramePr>
        <p:xfrm>
          <a:off x="4641156" y="912177"/>
          <a:ext cx="4155959" cy="3638926"/>
        </p:xfrm>
        <a:graphic>
          <a:graphicData uri="http://schemas.openxmlformats.org/drawingml/2006/table">
            <a:tbl>
              <a:tblPr>
                <a:tableStyleId>{5C22544A-7EE6-4342-B048-85BDC9FD1C3A}</a:tableStyleId>
              </a:tblPr>
              <a:tblGrid>
                <a:gridCol w="576303">
                  <a:extLst>
                    <a:ext uri="{9D8B030D-6E8A-4147-A177-3AD203B41FA5}">
                      <a16:colId xmlns:a16="http://schemas.microsoft.com/office/drawing/2014/main" val="861980485"/>
                    </a:ext>
                  </a:extLst>
                </a:gridCol>
                <a:gridCol w="1697067">
                  <a:extLst>
                    <a:ext uri="{9D8B030D-6E8A-4147-A177-3AD203B41FA5}">
                      <a16:colId xmlns:a16="http://schemas.microsoft.com/office/drawing/2014/main" val="1232003352"/>
                    </a:ext>
                  </a:extLst>
                </a:gridCol>
                <a:gridCol w="1882589">
                  <a:extLst>
                    <a:ext uri="{9D8B030D-6E8A-4147-A177-3AD203B41FA5}">
                      <a16:colId xmlns:a16="http://schemas.microsoft.com/office/drawing/2014/main" val="1984053782"/>
                    </a:ext>
                  </a:extLst>
                </a:gridCol>
              </a:tblGrid>
              <a:tr h="207260">
                <a:tc>
                  <a:txBody>
                    <a:bodyPr/>
                    <a:lstStyle/>
                    <a:p>
                      <a:pPr marL="0" algn="l" defTabSz="685800" rtl="0" eaLnBrk="1" latinLnBrk="0" hangingPunct="1"/>
                      <a:r>
                        <a:rPr lang="en-US" sz="1100" b="0" kern="1200">
                          <a:solidFill>
                            <a:schemeClr val="tx1"/>
                          </a:solidFill>
                          <a:latin typeface="+mn-lt"/>
                          <a:ea typeface="+mn-ea"/>
                          <a:cs typeface="+mn-cs"/>
                        </a:rPr>
                        <a:t>BKS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r>
                        <a:rPr lang="en-US" sz="1100" b="1" kern="1200">
                          <a:solidFill>
                            <a:schemeClr val="tx1"/>
                          </a:solidFill>
                          <a:latin typeface="+mn-lt"/>
                          <a:ea typeface="+mn-ea"/>
                          <a:cs typeface="+mn-cs"/>
                        </a:rPr>
                        <a:t>a</a:t>
                      </a:r>
                      <a:r>
                        <a:rPr lang="en-US" sz="1100" b="0" kern="1200">
                          <a:solidFill>
                            <a:schemeClr val="tx1"/>
                          </a:solidFill>
                          <a:latin typeface="+mn-lt"/>
                          <a:ea typeface="+mn-ea"/>
                          <a:cs typeface="+mn-cs"/>
                        </a:rPr>
                        <a:t>  Language 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r>
                        <a:rPr lang="en-US" sz="1100" b="1" kern="1200">
                          <a:solidFill>
                            <a:schemeClr val="tx1"/>
                          </a:solidFill>
                          <a:latin typeface="+mn-lt"/>
                          <a:ea typeface="+mn-ea"/>
                          <a:cs typeface="+mn-cs"/>
                        </a:rPr>
                        <a:t>t</a:t>
                      </a:r>
                      <a:r>
                        <a:rPr lang="en-US" sz="1100" b="0" kern="1200">
                          <a:solidFill>
                            <a:schemeClr val="tx1"/>
                          </a:solidFill>
                          <a:latin typeface="+mn-lt"/>
                          <a:ea typeface="+mn-ea"/>
                          <a:cs typeface="+mn-cs"/>
                        </a:rPr>
                        <a:t>  Manuscript</a:t>
                      </a:r>
                    </a:p>
                    <a:p>
                      <a:pPr marL="0" algn="l" defTabSz="685800" rtl="0" eaLnBrk="1" latinLnBrk="0" hangingPunct="1"/>
                      <a:r>
                        <a:rPr lang="en-US" sz="1100" b="0" kern="1200">
                          <a:solidFill>
                            <a:schemeClr val="tx1"/>
                          </a:solidFill>
                          <a:latin typeface="+mn-lt"/>
                          <a:ea typeface="+mn-ea"/>
                          <a:cs typeface="+mn-cs"/>
                        </a:rPr>
                        <a:t>   language 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2464161"/>
                  </a:ext>
                </a:extLst>
              </a:tr>
              <a:tr h="341206">
                <a:tc>
                  <a:txBody>
                    <a:bodyPr/>
                    <a:lstStyle/>
                    <a:p>
                      <a:r>
                        <a:rPr lang="en-US" sz="1100"/>
                        <a:t>CNR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100" b="1"/>
                        <a:t>s</a:t>
                      </a:r>
                      <a:r>
                        <a:rPr lang="en-US" sz="1100"/>
                        <a:t>  Serial/Integrating</a:t>
                      </a:r>
                    </a:p>
                    <a:p>
                      <a:r>
                        <a:rPr lang="en-US" sz="1100"/>
                        <a:t>   resource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110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7364136"/>
                  </a:ext>
                </a:extLst>
              </a:tr>
              <a:tr h="196850">
                <a:tc>
                  <a:txBody>
                    <a:bodyPr/>
                    <a:lstStyle/>
                    <a:p>
                      <a:r>
                        <a:rPr lang="en-US" sz="1100"/>
                        <a:t>COM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a:t>m</a:t>
                      </a:r>
                      <a:r>
                        <a:rPr lang="en-US" sz="1100"/>
                        <a:t>  Computer file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6514253"/>
                  </a:ext>
                </a:extLst>
              </a:tr>
              <a:tr h="341206">
                <a:tc>
                  <a:txBody>
                    <a:bodyPr/>
                    <a:lstStyle/>
                    <a:p>
                      <a:r>
                        <a:rPr lang="en-US" sz="1100"/>
                        <a:t>MAP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a:t>e</a:t>
                      </a:r>
                      <a:r>
                        <a:rPr lang="en-US" sz="1100"/>
                        <a:t>  Cartographic 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a:t>f</a:t>
                      </a:r>
                      <a:r>
                        <a:rPr lang="en-US" sz="1100"/>
                        <a:t>  Manuscript</a:t>
                      </a:r>
                    </a:p>
                    <a:p>
                      <a:r>
                        <a:rPr lang="en-US" sz="1100"/>
                        <a:t>   cartographic material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1367626"/>
                  </a:ext>
                </a:extLst>
              </a:tr>
              <a:tr h="196850">
                <a:tc>
                  <a:txBody>
                    <a:bodyPr/>
                    <a:lstStyle/>
                    <a:p>
                      <a:r>
                        <a:rPr lang="en-US" sz="1100"/>
                        <a:t>MIX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a:t>p</a:t>
                      </a:r>
                      <a:r>
                        <a:rPr lang="en-US" sz="1100"/>
                        <a:t>  Mixed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1892753"/>
                  </a:ext>
                </a:extLst>
              </a:tr>
              <a:tr h="341206">
                <a:tc>
                  <a:txBody>
                    <a:bodyPr/>
                    <a:lstStyle/>
                    <a:p>
                      <a:r>
                        <a:rPr lang="en-US" sz="1100"/>
                        <a:t>REC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a:t>j</a:t>
                      </a:r>
                      <a:r>
                        <a:rPr lang="en-US" sz="1100"/>
                        <a:t>  Musical sound recording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a:t>i</a:t>
                      </a:r>
                      <a:r>
                        <a:rPr lang="en-US" sz="1100"/>
                        <a:t>  Nonmusical sound</a:t>
                      </a:r>
                    </a:p>
                    <a:p>
                      <a:r>
                        <a:rPr lang="en-US" sz="1100"/>
                        <a:t>   recording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765863"/>
                  </a:ext>
                </a:extLst>
              </a:tr>
              <a:tr h="341206">
                <a:tc>
                  <a:txBody>
                    <a:bodyPr/>
                    <a:lstStyle/>
                    <a:p>
                      <a:r>
                        <a:rPr lang="en-US" sz="1100"/>
                        <a:t>SCO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a:t>c</a:t>
                      </a:r>
                      <a:r>
                        <a:rPr lang="en-US" sz="1100"/>
                        <a:t>  Notated music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a:t>d</a:t>
                      </a:r>
                      <a:r>
                        <a:rPr lang="en-US" sz="1100"/>
                        <a:t>  Manuscript notated</a:t>
                      </a:r>
                    </a:p>
                    <a:p>
                      <a:r>
                        <a:rPr lang="en-US" sz="1100"/>
                        <a:t>    music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4234692"/>
                  </a:ext>
                </a:extLst>
              </a:tr>
              <a:tr h="341206">
                <a:tc rowSpan="3">
                  <a:txBody>
                    <a:bodyPr/>
                    <a:lstStyle/>
                    <a:p>
                      <a:r>
                        <a:rPr lang="en-US" sz="1100"/>
                        <a:t>VIS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en-US" sz="1100" b="1"/>
                        <a:t>g</a:t>
                      </a:r>
                      <a:r>
                        <a:rPr lang="en-US" sz="1100"/>
                        <a:t>  Projected 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a:t>k</a:t>
                      </a:r>
                      <a:r>
                        <a:rPr lang="en-US" sz="1100"/>
                        <a:t>  2D </a:t>
                      </a:r>
                      <a:r>
                        <a:rPr lang="en-US" sz="1100" err="1"/>
                        <a:t>nonprojectable</a:t>
                      </a:r>
                      <a:endParaRPr lang="en-US" sz="1100"/>
                    </a:p>
                    <a:p>
                      <a:r>
                        <a:rPr lang="en-US" sz="1100"/>
                        <a:t>    graphic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5586990"/>
                  </a:ext>
                </a:extLst>
              </a:tr>
              <a:tr h="280908">
                <a:tc vMerge="1">
                  <a:txBody>
                    <a:bodyPr/>
                    <a:lstStyle/>
                    <a:p>
                      <a:endParaRPr lang="en-US"/>
                    </a:p>
                  </a:txBody>
                  <a:tcPr/>
                </a:tc>
                <a:tc vMerge="1">
                  <a:txBody>
                    <a:bodyPr/>
                    <a:lstStyle/>
                    <a:p>
                      <a:endParaRPr lang="en-US"/>
                    </a:p>
                  </a:txBody>
                  <a:tcPr/>
                </a:tc>
                <a:tc>
                  <a:txBody>
                    <a:bodyPr/>
                    <a:lstStyle/>
                    <a:p>
                      <a:pPr lvl="0">
                        <a:buNone/>
                      </a:pPr>
                      <a:r>
                        <a:rPr lang="en-US" sz="1100" b="1"/>
                        <a:t>o</a:t>
                      </a:r>
                      <a:r>
                        <a:rPr lang="en-US" sz="1100"/>
                        <a:t>  Kit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2253075"/>
                  </a:ext>
                </a:extLst>
              </a:tr>
              <a:tr h="279538">
                <a:tc vMerge="1">
                  <a:txBody>
                    <a:bodyPr/>
                    <a:lstStyle/>
                    <a:p>
                      <a:endParaRPr lang="en-US"/>
                    </a:p>
                  </a:txBody>
                  <a:tcPr/>
                </a:tc>
                <a:tc vMerge="1">
                  <a:txBody>
                    <a:bodyPr/>
                    <a:lstStyle/>
                    <a:p>
                      <a:endParaRPr lang="en-US"/>
                    </a:p>
                  </a:txBody>
                  <a:tcPr/>
                </a:tc>
                <a:tc>
                  <a:txBody>
                    <a:bodyPr/>
                    <a:lstStyle/>
                    <a:p>
                      <a:pPr lvl="0">
                        <a:buNone/>
                      </a:pPr>
                      <a:r>
                        <a:rPr lang="en-US" sz="1100" b="1"/>
                        <a:t>r</a:t>
                      </a:r>
                      <a:r>
                        <a:rPr lang="en-US" sz="1100"/>
                        <a:t>  3D artifact/Object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1081961"/>
                  </a:ext>
                </a:extLst>
              </a:tr>
            </a:tbl>
          </a:graphicData>
        </a:graphic>
      </p:graphicFrame>
    </p:spTree>
    <p:extLst>
      <p:ext uri="{BB962C8B-B14F-4D97-AF65-F5344CB8AC3E}">
        <p14:creationId xmlns:p14="http://schemas.microsoft.com/office/powerpoint/2010/main" val="226587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0D1C-DD90-462D-A503-8395193032BD}"/>
              </a:ext>
            </a:extLst>
          </p:cNvPr>
          <p:cNvSpPr>
            <a:spLocks noGrp="1"/>
          </p:cNvSpPr>
          <p:nvPr>
            <p:ph type="title"/>
          </p:nvPr>
        </p:nvSpPr>
        <p:spPr/>
        <p:txBody>
          <a:bodyPr>
            <a:normAutofit/>
          </a:bodyPr>
          <a:lstStyle/>
          <a:p>
            <a:r>
              <a:rPr lang="en-US">
                <a:ea typeface="+mj-lt"/>
                <a:cs typeface="+mj-lt"/>
              </a:rPr>
              <a:t>008/22, 006/05 Target Audience (</a:t>
            </a:r>
            <a:r>
              <a:rPr lang="en-US" err="1">
                <a:ea typeface="+mj-lt"/>
                <a:cs typeface="+mj-lt"/>
              </a:rPr>
              <a:t>Audn</a:t>
            </a:r>
            <a:r>
              <a:rPr lang="en-US">
                <a:ea typeface="+mj-lt"/>
                <a:cs typeface="+mj-lt"/>
              </a:rPr>
              <a:t>)</a:t>
            </a:r>
            <a:r>
              <a:rPr lang="en-US" b="0">
                <a:ea typeface="+mj-lt"/>
                <a:cs typeface="+mj-lt"/>
              </a:rPr>
              <a:t> </a:t>
            </a:r>
            <a:endParaRPr lang="en-US" b="0">
              <a:cs typeface="Calibri Light"/>
            </a:endParaRPr>
          </a:p>
        </p:txBody>
      </p:sp>
      <p:sp>
        <p:nvSpPr>
          <p:cNvPr id="3" name="Content Placeholder 2">
            <a:extLst>
              <a:ext uri="{FF2B5EF4-FFF2-40B4-BE49-F238E27FC236}">
                <a16:creationId xmlns:a16="http://schemas.microsoft.com/office/drawing/2014/main" id="{F7AD5298-BA93-4F40-9E82-ABCBE222D087}"/>
              </a:ext>
            </a:extLst>
          </p:cNvPr>
          <p:cNvSpPr>
            <a:spLocks noGrp="1"/>
          </p:cNvSpPr>
          <p:nvPr>
            <p:ph sz="half" idx="1"/>
          </p:nvPr>
        </p:nvSpPr>
        <p:spPr/>
        <p:txBody>
          <a:bodyPr vert="horz" lIns="91440" tIns="45720" rIns="91440" bIns="45720" rtlCol="0" anchor="t">
            <a:normAutofit/>
          </a:bodyPr>
          <a:lstStyle/>
          <a:p>
            <a:pPr marL="0" indent="0">
              <a:buNone/>
            </a:pPr>
            <a:r>
              <a:rPr lang="en-US">
                <a:cs typeface="Calibri"/>
              </a:rPr>
              <a:t>Valid in the following formats:  BKS, COM, REC, SCO, VIS </a:t>
            </a:r>
          </a:p>
          <a:p>
            <a:pPr marL="0" indent="0">
              <a:buNone/>
            </a:pPr>
            <a:r>
              <a:rPr lang="en-US">
                <a:cs typeface="Calibri"/>
              </a:rPr>
              <a:t>Optional, one-character code</a:t>
            </a:r>
          </a:p>
          <a:p>
            <a:pPr marL="0" indent="0">
              <a:buNone/>
            </a:pPr>
            <a:r>
              <a:rPr lang="en-US">
                <a:cs typeface="Calibri"/>
              </a:rPr>
              <a:t>May be edited</a:t>
            </a:r>
          </a:p>
          <a:p>
            <a:pPr marL="0" indent="0">
              <a:buNone/>
            </a:pPr>
            <a:r>
              <a:rPr lang="en-US">
                <a:cs typeface="Calibri"/>
              </a:rPr>
              <a:t>Default:  </a:t>
            </a:r>
            <a:r>
              <a:rPr lang="en-US" i="1">
                <a:cs typeface="Calibri"/>
              </a:rPr>
              <a:t>Blank</a:t>
            </a:r>
          </a:p>
          <a:p>
            <a:pPr marL="0" indent="0">
              <a:buNone/>
            </a:pPr>
            <a:r>
              <a:rPr lang="en-US">
                <a:cs typeface="Calibri"/>
              </a:rPr>
              <a:t>Intellectual level of the audience for whom the resource is intended</a:t>
            </a:r>
          </a:p>
        </p:txBody>
      </p:sp>
      <p:sp>
        <p:nvSpPr>
          <p:cNvPr id="4" name="Content Placeholder 3">
            <a:extLst>
              <a:ext uri="{FF2B5EF4-FFF2-40B4-BE49-F238E27FC236}">
                <a16:creationId xmlns:a16="http://schemas.microsoft.com/office/drawing/2014/main" id="{0FEE0011-2D53-4ED0-9CC3-5AFCF2F19E80}"/>
              </a:ext>
            </a:extLst>
          </p:cNvPr>
          <p:cNvSpPr>
            <a:spLocks noGrp="1"/>
          </p:cNvSpPr>
          <p:nvPr>
            <p:ph sz="half" idx="2"/>
          </p:nvPr>
        </p:nvSpPr>
        <p:spPr>
          <a:xfrm>
            <a:off x="4629150" y="1268016"/>
            <a:ext cx="3886200" cy="3364707"/>
          </a:xfrm>
        </p:spPr>
        <p:txBody>
          <a:bodyPr/>
          <a:lstStyle/>
          <a:p>
            <a:pPr marL="0" indent="0">
              <a:buNone/>
            </a:pPr>
            <a:r>
              <a:rPr lang="en-US"/>
              <a:t>Does not factor into matching</a:t>
            </a:r>
          </a:p>
          <a:p>
            <a:pPr marL="0" indent="0">
              <a:buNone/>
            </a:pPr>
            <a:r>
              <a:rPr lang="en-US"/>
              <a:t>Indexed:</a:t>
            </a:r>
          </a:p>
          <a:p>
            <a:pPr lvl="1"/>
            <a:r>
              <a:rPr lang="en-US"/>
              <a:t>mt:  Material Type Word Index</a:t>
            </a:r>
          </a:p>
          <a:p>
            <a:pPr lvl="1"/>
            <a:r>
              <a:rPr lang="en-US"/>
              <a:t>mt=  Material Type Phrase Index</a:t>
            </a:r>
          </a:p>
          <a:p>
            <a:pPr marL="0" indent="0">
              <a:buNone/>
            </a:pPr>
            <a:r>
              <a:rPr lang="en-US"/>
              <a:t>Only the juvenile values are indexed</a:t>
            </a:r>
          </a:p>
          <a:p>
            <a:pPr marL="0" indent="0">
              <a:buNone/>
            </a:pPr>
            <a:r>
              <a:rPr lang="pt-BR" sz="1600"/>
              <a:t>008  210322s2020    caunnnndqr     l  n eng d</a:t>
            </a:r>
            <a:endParaRPr lang="en-US" sz="1600"/>
          </a:p>
        </p:txBody>
      </p:sp>
      <p:sp>
        <p:nvSpPr>
          <p:cNvPr id="5" name="Date Placeholder 4">
            <a:extLst>
              <a:ext uri="{FF2B5EF4-FFF2-40B4-BE49-F238E27FC236}">
                <a16:creationId xmlns:a16="http://schemas.microsoft.com/office/drawing/2014/main" id="{6C0C1D2B-7D0F-4F87-BBA0-EE03F8A8358E}"/>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4DD82558-61A9-4571-AEFE-A044A4CF6C60}"/>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AA7F7E27-B484-4F88-880D-E4DCA18BB0FD}"/>
              </a:ext>
            </a:extLst>
          </p:cNvPr>
          <p:cNvSpPr>
            <a:spLocks noGrp="1"/>
          </p:cNvSpPr>
          <p:nvPr>
            <p:ph type="sldNum" sz="quarter" idx="12"/>
          </p:nvPr>
        </p:nvSpPr>
        <p:spPr/>
        <p:txBody>
          <a:bodyPr/>
          <a:lstStyle/>
          <a:p>
            <a:fld id="{42AC7B73-7B68-441A-8047-75BA31C9DB5A}" type="slidenum">
              <a:rPr lang="en-US" smtClean="0"/>
              <a:pPr/>
              <a:t>27</a:t>
            </a:fld>
            <a:endParaRPr lang="en-US"/>
          </a:p>
        </p:txBody>
      </p:sp>
      <p:pic>
        <p:nvPicPr>
          <p:cNvPr id="9" name="Picture 10">
            <a:extLst>
              <a:ext uri="{FF2B5EF4-FFF2-40B4-BE49-F238E27FC236}">
                <a16:creationId xmlns:a16="http://schemas.microsoft.com/office/drawing/2014/main" id="{783D3DDB-AB0E-4148-A7E6-7C4C115357CA}"/>
              </a:ext>
            </a:extLst>
          </p:cNvPr>
          <p:cNvPicPr>
            <a:picLocks noChangeAspect="1"/>
          </p:cNvPicPr>
          <p:nvPr/>
        </p:nvPicPr>
        <p:blipFill rotWithShape="1">
          <a:blip r:embed="rId3"/>
          <a:srcRect l="12896" t="35712" r="40754" b="55824"/>
          <a:stretch/>
        </p:blipFill>
        <p:spPr>
          <a:xfrm>
            <a:off x="4823324" y="3922519"/>
            <a:ext cx="3692026" cy="633952"/>
          </a:xfrm>
          <a:prstGeom prst="rect">
            <a:avLst/>
          </a:prstGeom>
        </p:spPr>
      </p:pic>
      <p:sp>
        <p:nvSpPr>
          <p:cNvPr id="10" name="Rectangle 9">
            <a:extLst>
              <a:ext uri="{FF2B5EF4-FFF2-40B4-BE49-F238E27FC236}">
                <a16:creationId xmlns:a16="http://schemas.microsoft.com/office/drawing/2014/main" id="{820BA878-F979-4333-B8C4-D6C36C6DC160}"/>
              </a:ext>
            </a:extLst>
          </p:cNvPr>
          <p:cNvSpPr/>
          <p:nvPr/>
        </p:nvSpPr>
        <p:spPr>
          <a:xfrm>
            <a:off x="7098740" y="3391503"/>
            <a:ext cx="153680" cy="1844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55A2D2-FEEC-41E1-9187-99671D032A3B}"/>
              </a:ext>
            </a:extLst>
          </p:cNvPr>
          <p:cNvSpPr/>
          <p:nvPr/>
        </p:nvSpPr>
        <p:spPr>
          <a:xfrm>
            <a:off x="6035002" y="4002100"/>
            <a:ext cx="537248" cy="122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00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3996-6DEB-42F5-8215-1AA5DB341AE6}"/>
              </a:ext>
            </a:extLst>
          </p:cNvPr>
          <p:cNvSpPr>
            <a:spLocks noGrp="1"/>
          </p:cNvSpPr>
          <p:nvPr>
            <p:ph type="title"/>
          </p:nvPr>
        </p:nvSpPr>
        <p:spPr>
          <a:xfrm>
            <a:off x="368135" y="273844"/>
            <a:ext cx="8147215" cy="994172"/>
          </a:xfrm>
        </p:spPr>
        <p:txBody>
          <a:bodyPr>
            <a:normAutofit fontScale="90000"/>
          </a:bodyPr>
          <a:lstStyle/>
          <a:p>
            <a:r>
              <a:rPr lang="en-US">
                <a:ea typeface="+mj-lt"/>
                <a:cs typeface="+mj-lt"/>
              </a:rPr>
              <a:t>008/23, 006/06 Form of Item (Form)</a:t>
            </a:r>
            <a:r>
              <a:rPr lang="en-US" sz="1600">
                <a:latin typeface="Calibri Light"/>
                <a:cs typeface="Calibri Light"/>
              </a:rPr>
              <a:t>  </a:t>
            </a:r>
            <a:r>
              <a:rPr lang="en-US" sz="1700">
                <a:latin typeface="Calibri Light"/>
                <a:cs typeface="Calibri Light"/>
              </a:rPr>
              <a:t>(BKS, CNR, COM, MIX, REC, SCO)</a:t>
            </a:r>
            <a:br>
              <a:rPr lang="en-US" sz="1700">
                <a:latin typeface="Calibri Light"/>
                <a:cs typeface="Calibri Light"/>
              </a:rPr>
            </a:br>
            <a:r>
              <a:rPr lang="en-US">
                <a:ea typeface="+mj-lt"/>
                <a:cs typeface="+mj-lt"/>
              </a:rPr>
              <a:t>008/29, 006/12 Form of Item (Form) </a:t>
            </a:r>
            <a:r>
              <a:rPr lang="en-US" sz="1700">
                <a:latin typeface="Calibri Light"/>
                <a:cs typeface="Calibri Light"/>
              </a:rPr>
              <a:t>(MAP, VIS)</a:t>
            </a:r>
          </a:p>
        </p:txBody>
      </p:sp>
      <p:sp>
        <p:nvSpPr>
          <p:cNvPr id="3" name="Content Placeholder 2">
            <a:extLst>
              <a:ext uri="{FF2B5EF4-FFF2-40B4-BE49-F238E27FC236}">
                <a16:creationId xmlns:a16="http://schemas.microsoft.com/office/drawing/2014/main" id="{502DCF67-C367-4588-A27A-C705B5452246}"/>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a:cs typeface="Calibri"/>
              </a:rPr>
              <a:t>Mandatory, one-character code</a:t>
            </a:r>
          </a:p>
          <a:p>
            <a:pPr marL="0" indent="0">
              <a:buNone/>
            </a:pPr>
            <a:r>
              <a:rPr lang="en-US">
                <a:cs typeface="Calibri"/>
              </a:rPr>
              <a:t>May be edited</a:t>
            </a:r>
          </a:p>
          <a:p>
            <a:pPr marL="0" indent="0">
              <a:buNone/>
            </a:pPr>
            <a:r>
              <a:rPr lang="en-US">
                <a:cs typeface="Calibri"/>
              </a:rPr>
              <a:t>Default:  </a:t>
            </a:r>
            <a:r>
              <a:rPr lang="en-US" i="1">
                <a:cs typeface="Calibri"/>
              </a:rPr>
              <a:t>Blank</a:t>
            </a:r>
          </a:p>
          <a:p>
            <a:pPr marL="0" indent="0">
              <a:buNone/>
            </a:pPr>
            <a:r>
              <a:rPr lang="en-US">
                <a:cs typeface="Calibri"/>
              </a:rPr>
              <a:t>Form of the material being described</a:t>
            </a:r>
          </a:p>
          <a:p>
            <a:r>
              <a:rPr lang="en-US">
                <a:cs typeface="Calibri"/>
              </a:rPr>
              <a:t>Microforms</a:t>
            </a:r>
          </a:p>
          <a:p>
            <a:r>
              <a:rPr lang="en-US">
                <a:cs typeface="Calibri"/>
              </a:rPr>
              <a:t>Large print</a:t>
            </a:r>
          </a:p>
          <a:p>
            <a:r>
              <a:rPr lang="en-US">
                <a:cs typeface="Calibri"/>
              </a:rPr>
              <a:t>Braille</a:t>
            </a:r>
          </a:p>
          <a:p>
            <a:r>
              <a:rPr lang="en-US">
                <a:cs typeface="Calibri"/>
              </a:rPr>
              <a:t>Online or tangible electronic</a:t>
            </a:r>
          </a:p>
        </p:txBody>
      </p:sp>
      <p:sp>
        <p:nvSpPr>
          <p:cNvPr id="4" name="Content Placeholder 3">
            <a:extLst>
              <a:ext uri="{FF2B5EF4-FFF2-40B4-BE49-F238E27FC236}">
                <a16:creationId xmlns:a16="http://schemas.microsoft.com/office/drawing/2014/main" id="{41AF4C90-2E23-4397-A24D-0D11808780B7}"/>
              </a:ext>
            </a:extLst>
          </p:cNvPr>
          <p:cNvSpPr>
            <a:spLocks noGrp="1"/>
          </p:cNvSpPr>
          <p:nvPr>
            <p:ph sz="half" idx="2"/>
          </p:nvPr>
        </p:nvSpPr>
        <p:spPr/>
        <p:txBody>
          <a:bodyPr>
            <a:normAutofit lnSpcReduction="10000"/>
          </a:bodyPr>
          <a:lstStyle/>
          <a:p>
            <a:pPr marL="0" indent="0">
              <a:buNone/>
            </a:pPr>
            <a:r>
              <a:rPr lang="en-US"/>
              <a:t>Plays an important part in matching</a:t>
            </a:r>
          </a:p>
          <a:p>
            <a:pPr marL="0" indent="0">
              <a:buNone/>
            </a:pPr>
            <a:r>
              <a:rPr lang="en-US"/>
              <a:t>Indexed:</a:t>
            </a:r>
          </a:p>
          <a:p>
            <a:pPr lvl="1"/>
            <a:r>
              <a:rPr lang="en-US"/>
              <a:t>mt:  Material Type Word Index</a:t>
            </a:r>
          </a:p>
          <a:p>
            <a:pPr lvl="1"/>
            <a:r>
              <a:rPr lang="en-US"/>
              <a:t>mt=  Material Type Phrase Index</a:t>
            </a:r>
          </a:p>
          <a:p>
            <a:pPr lvl="1"/>
            <a:r>
              <a:rPr lang="en-US"/>
              <a:t>mf:  Microform Word Index</a:t>
            </a:r>
          </a:p>
          <a:p>
            <a:pPr lvl="1"/>
            <a:endParaRPr lang="en-US"/>
          </a:p>
          <a:p>
            <a:pPr marL="0" indent="0">
              <a:buNone/>
            </a:pPr>
            <a:r>
              <a:rPr lang="pt-BR" sz="1600"/>
              <a:t>008  210322s2020    caunnnndqr     l  n eng d</a:t>
            </a:r>
            <a:endParaRPr lang="en-US" sz="1600"/>
          </a:p>
          <a:p>
            <a:pPr marL="0" indent="0">
              <a:buNone/>
            </a:pPr>
            <a:endParaRPr lang="en-US"/>
          </a:p>
        </p:txBody>
      </p:sp>
      <p:sp>
        <p:nvSpPr>
          <p:cNvPr id="5" name="Date Placeholder 4">
            <a:extLst>
              <a:ext uri="{FF2B5EF4-FFF2-40B4-BE49-F238E27FC236}">
                <a16:creationId xmlns:a16="http://schemas.microsoft.com/office/drawing/2014/main" id="{650CEAA1-AFA1-4782-8A31-F6743EDA4543}"/>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419F4DFA-3A52-42C3-AD03-12D0C9B2E48A}"/>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BDB3DA78-0027-4D26-B365-CA4B4BCE1236}"/>
              </a:ext>
            </a:extLst>
          </p:cNvPr>
          <p:cNvSpPr>
            <a:spLocks noGrp="1"/>
          </p:cNvSpPr>
          <p:nvPr>
            <p:ph type="sldNum" sz="quarter" idx="12"/>
          </p:nvPr>
        </p:nvSpPr>
        <p:spPr/>
        <p:txBody>
          <a:bodyPr/>
          <a:lstStyle/>
          <a:p>
            <a:fld id="{42AC7B73-7B68-441A-8047-75BA31C9DB5A}" type="slidenum">
              <a:rPr lang="en-US" smtClean="0"/>
              <a:pPr/>
              <a:t>28</a:t>
            </a:fld>
            <a:endParaRPr lang="en-US"/>
          </a:p>
        </p:txBody>
      </p:sp>
      <p:pic>
        <p:nvPicPr>
          <p:cNvPr id="9" name="Picture 8">
            <a:extLst>
              <a:ext uri="{FF2B5EF4-FFF2-40B4-BE49-F238E27FC236}">
                <a16:creationId xmlns:a16="http://schemas.microsoft.com/office/drawing/2014/main" id="{656BFEE5-FF66-4C89-8347-2BCC12B4C27A}"/>
              </a:ext>
            </a:extLst>
          </p:cNvPr>
          <p:cNvPicPr>
            <a:picLocks noChangeAspect="1"/>
          </p:cNvPicPr>
          <p:nvPr/>
        </p:nvPicPr>
        <p:blipFill>
          <a:blip r:embed="rId3"/>
          <a:srcRect/>
          <a:stretch/>
        </p:blipFill>
        <p:spPr>
          <a:xfrm>
            <a:off x="4372881" y="3737763"/>
            <a:ext cx="4398738" cy="772942"/>
          </a:xfrm>
          <a:prstGeom prst="rect">
            <a:avLst/>
          </a:prstGeom>
        </p:spPr>
      </p:pic>
      <p:sp>
        <p:nvSpPr>
          <p:cNvPr id="10" name="Rectangle 9">
            <a:extLst>
              <a:ext uri="{FF2B5EF4-FFF2-40B4-BE49-F238E27FC236}">
                <a16:creationId xmlns:a16="http://schemas.microsoft.com/office/drawing/2014/main" id="{AE0C697F-81CC-4066-951A-693B897A5AD6}"/>
              </a:ext>
            </a:extLst>
          </p:cNvPr>
          <p:cNvSpPr/>
          <p:nvPr/>
        </p:nvSpPr>
        <p:spPr>
          <a:xfrm>
            <a:off x="4871221" y="4002100"/>
            <a:ext cx="537248" cy="122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93C2CE-3379-4D4B-8A14-C2E680DCAC7E}"/>
              </a:ext>
            </a:extLst>
          </p:cNvPr>
          <p:cNvSpPr/>
          <p:nvPr/>
        </p:nvSpPr>
        <p:spPr>
          <a:xfrm>
            <a:off x="7220196" y="3396343"/>
            <a:ext cx="130629" cy="3414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9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2376B-1EEB-4C37-8675-38431C4E830E}"/>
              </a:ext>
            </a:extLst>
          </p:cNvPr>
          <p:cNvSpPr>
            <a:spLocks noGrp="1"/>
          </p:cNvSpPr>
          <p:nvPr>
            <p:ph type="title"/>
          </p:nvPr>
        </p:nvSpPr>
        <p:spPr/>
        <p:txBody>
          <a:bodyPr>
            <a:normAutofit fontScale="90000"/>
          </a:bodyPr>
          <a:lstStyle/>
          <a:p>
            <a:r>
              <a:rPr lang="en-US">
                <a:ea typeface="+mj-lt"/>
                <a:cs typeface="+mj-lt"/>
              </a:rPr>
              <a:t>008/28, 006/11 Government Publication (</a:t>
            </a:r>
            <a:r>
              <a:rPr lang="en-US" err="1">
                <a:ea typeface="+mj-lt"/>
                <a:cs typeface="+mj-lt"/>
              </a:rPr>
              <a:t>GPub</a:t>
            </a:r>
            <a:r>
              <a:rPr lang="en-US">
                <a:ea typeface="+mj-lt"/>
                <a:cs typeface="+mj-lt"/>
              </a:rPr>
              <a:t>) </a:t>
            </a:r>
            <a:endParaRPr lang="en-US">
              <a:cs typeface="Calibri Light"/>
            </a:endParaRPr>
          </a:p>
        </p:txBody>
      </p:sp>
      <p:sp>
        <p:nvSpPr>
          <p:cNvPr id="3" name="Content Placeholder 2">
            <a:extLst>
              <a:ext uri="{FF2B5EF4-FFF2-40B4-BE49-F238E27FC236}">
                <a16:creationId xmlns:a16="http://schemas.microsoft.com/office/drawing/2014/main" id="{B1C9A6FD-797C-4A2B-8064-BB5B70B6B282}"/>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a:cs typeface="Calibri"/>
              </a:rPr>
              <a:t>Valid in the following formats:  BKS, CNR, COM, MAP, VIS</a:t>
            </a:r>
          </a:p>
          <a:p>
            <a:pPr marL="0" indent="0">
              <a:buNone/>
            </a:pPr>
            <a:r>
              <a:rPr lang="en-US">
                <a:cs typeface="Calibri"/>
              </a:rPr>
              <a:t>Mandatory, one-character code</a:t>
            </a:r>
          </a:p>
          <a:p>
            <a:pPr marL="0" indent="0">
              <a:buNone/>
            </a:pPr>
            <a:r>
              <a:rPr lang="en-US">
                <a:cs typeface="Calibri"/>
              </a:rPr>
              <a:t>May be edited</a:t>
            </a:r>
          </a:p>
          <a:p>
            <a:pPr marL="0" indent="0">
              <a:buNone/>
            </a:pPr>
            <a:r>
              <a:rPr lang="en-US">
                <a:cs typeface="Calibri"/>
              </a:rPr>
              <a:t>Default:  </a:t>
            </a:r>
            <a:r>
              <a:rPr lang="en-US" i="1">
                <a:cs typeface="Calibri"/>
              </a:rPr>
              <a:t>Blank</a:t>
            </a:r>
          </a:p>
          <a:p>
            <a:pPr marL="0" indent="0">
              <a:buNone/>
            </a:pPr>
            <a:r>
              <a:rPr lang="en-US">
                <a:cs typeface="Calibri"/>
              </a:rPr>
              <a:t>Indication that resource is published or produced by or for a government at any level or a subdivision of a government entity</a:t>
            </a:r>
          </a:p>
        </p:txBody>
      </p:sp>
      <p:sp>
        <p:nvSpPr>
          <p:cNvPr id="4" name="Content Placeholder 3">
            <a:extLst>
              <a:ext uri="{FF2B5EF4-FFF2-40B4-BE49-F238E27FC236}">
                <a16:creationId xmlns:a16="http://schemas.microsoft.com/office/drawing/2014/main" id="{3484F6E6-CAC9-49E9-A1DB-D56FBED5660C}"/>
              </a:ext>
            </a:extLst>
          </p:cNvPr>
          <p:cNvSpPr>
            <a:spLocks noGrp="1"/>
          </p:cNvSpPr>
          <p:nvPr>
            <p:ph sz="half" idx="2"/>
          </p:nvPr>
        </p:nvSpPr>
        <p:spPr/>
        <p:txBody>
          <a:bodyPr>
            <a:normAutofit lnSpcReduction="10000"/>
          </a:bodyPr>
          <a:lstStyle/>
          <a:p>
            <a:pPr marL="0" indent="0">
              <a:buNone/>
            </a:pPr>
            <a:r>
              <a:rPr lang="en-US"/>
              <a:t>Does not factor into matching</a:t>
            </a:r>
          </a:p>
          <a:p>
            <a:pPr marL="0" indent="0">
              <a:buNone/>
            </a:pPr>
            <a:r>
              <a:rPr lang="en-US"/>
              <a:t>Indexed:</a:t>
            </a:r>
          </a:p>
          <a:p>
            <a:pPr lvl="1"/>
            <a:r>
              <a:rPr lang="en-US"/>
              <a:t>mt:  Material Type Word Index</a:t>
            </a:r>
          </a:p>
          <a:p>
            <a:pPr lvl="1"/>
            <a:r>
              <a:rPr lang="en-US"/>
              <a:t>mt=  Material Type Phrase Index</a:t>
            </a:r>
          </a:p>
          <a:p>
            <a:pPr marL="0" indent="0">
              <a:buNone/>
            </a:pPr>
            <a:r>
              <a:rPr lang="en-US"/>
              <a:t>Indexed under international, national, state/province, or local, plus general GPub</a:t>
            </a:r>
          </a:p>
          <a:p>
            <a:pPr marL="0" indent="0">
              <a:buNone/>
            </a:pPr>
            <a:r>
              <a:rPr lang="en-US" sz="1600"/>
              <a:t>008  190418t20192019njuc      a  s  1   eng c</a:t>
            </a:r>
          </a:p>
        </p:txBody>
      </p:sp>
      <p:sp>
        <p:nvSpPr>
          <p:cNvPr id="5" name="Date Placeholder 4">
            <a:extLst>
              <a:ext uri="{FF2B5EF4-FFF2-40B4-BE49-F238E27FC236}">
                <a16:creationId xmlns:a16="http://schemas.microsoft.com/office/drawing/2014/main" id="{0E0E7E27-4725-4141-BBB8-1E488FB9C388}"/>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6662BF82-65C6-4446-81B3-3FED0D2FA58F}"/>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04E96A77-0579-4604-A895-C73671AF4595}"/>
              </a:ext>
            </a:extLst>
          </p:cNvPr>
          <p:cNvSpPr>
            <a:spLocks noGrp="1"/>
          </p:cNvSpPr>
          <p:nvPr>
            <p:ph type="sldNum" sz="quarter" idx="12"/>
          </p:nvPr>
        </p:nvSpPr>
        <p:spPr/>
        <p:txBody>
          <a:bodyPr/>
          <a:lstStyle/>
          <a:p>
            <a:fld id="{42AC7B73-7B68-441A-8047-75BA31C9DB5A}" type="slidenum">
              <a:rPr lang="en-US" smtClean="0"/>
              <a:pPr/>
              <a:t>29</a:t>
            </a:fld>
            <a:endParaRPr lang="en-US"/>
          </a:p>
        </p:txBody>
      </p:sp>
      <p:pic>
        <p:nvPicPr>
          <p:cNvPr id="9" name="Picture 8">
            <a:extLst>
              <a:ext uri="{FF2B5EF4-FFF2-40B4-BE49-F238E27FC236}">
                <a16:creationId xmlns:a16="http://schemas.microsoft.com/office/drawing/2014/main" id="{E85178B5-4838-47E4-8B78-98FB547E5758}"/>
              </a:ext>
            </a:extLst>
          </p:cNvPr>
          <p:cNvPicPr>
            <a:picLocks noChangeAspect="1"/>
          </p:cNvPicPr>
          <p:nvPr/>
        </p:nvPicPr>
        <p:blipFill>
          <a:blip r:embed="rId3"/>
          <a:stretch>
            <a:fillRect/>
          </a:stretch>
        </p:blipFill>
        <p:spPr>
          <a:xfrm>
            <a:off x="4629150" y="3828736"/>
            <a:ext cx="4153099" cy="768203"/>
          </a:xfrm>
          <a:prstGeom prst="rect">
            <a:avLst/>
          </a:prstGeom>
        </p:spPr>
      </p:pic>
      <p:sp>
        <p:nvSpPr>
          <p:cNvPr id="10" name="Rectangle 9">
            <a:extLst>
              <a:ext uri="{FF2B5EF4-FFF2-40B4-BE49-F238E27FC236}">
                <a16:creationId xmlns:a16="http://schemas.microsoft.com/office/drawing/2014/main" id="{35FBDBF4-86D6-4D2E-BE82-48C914D98E3E}"/>
              </a:ext>
            </a:extLst>
          </p:cNvPr>
          <p:cNvSpPr/>
          <p:nvPr/>
        </p:nvSpPr>
        <p:spPr>
          <a:xfrm>
            <a:off x="5773745" y="4151770"/>
            <a:ext cx="537248" cy="122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6AD845-5E46-4179-BF08-F4607D749AF5}"/>
              </a:ext>
            </a:extLst>
          </p:cNvPr>
          <p:cNvSpPr/>
          <p:nvPr/>
        </p:nvSpPr>
        <p:spPr>
          <a:xfrm>
            <a:off x="7386453" y="3517637"/>
            <a:ext cx="178130" cy="2604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73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8D543C-EBB5-48B4-BD22-B33A407EA2B2}"/>
              </a:ext>
            </a:extLst>
          </p:cNvPr>
          <p:cNvSpPr>
            <a:spLocks noGrp="1"/>
          </p:cNvSpPr>
          <p:nvPr>
            <p:ph type="title"/>
          </p:nvPr>
        </p:nvSpPr>
        <p:spPr/>
        <p:txBody>
          <a:bodyPr/>
          <a:lstStyle/>
          <a:p>
            <a:r>
              <a:rPr lang="en-US"/>
              <a:t>Housekeeping</a:t>
            </a:r>
          </a:p>
        </p:txBody>
      </p:sp>
      <p:sp>
        <p:nvSpPr>
          <p:cNvPr id="10" name="Content Placeholder 9">
            <a:extLst>
              <a:ext uri="{FF2B5EF4-FFF2-40B4-BE49-F238E27FC236}">
                <a16:creationId xmlns:a16="http://schemas.microsoft.com/office/drawing/2014/main" id="{8CE5149C-24BC-4E13-BDA1-23183AADE8EF}"/>
              </a:ext>
            </a:extLst>
          </p:cNvPr>
          <p:cNvSpPr>
            <a:spLocks noGrp="1"/>
          </p:cNvSpPr>
          <p:nvPr>
            <p:ph sz="half" idx="1"/>
          </p:nvPr>
        </p:nvSpPr>
        <p:spPr/>
        <p:txBody>
          <a:bodyPr/>
          <a:lstStyle/>
          <a:p>
            <a:pPr marL="0" indent="0">
              <a:buNone/>
            </a:pPr>
            <a:r>
              <a:rPr lang="en-US">
                <a:solidFill>
                  <a:schemeClr val="bg2">
                    <a:lumMod val="75000"/>
                  </a:schemeClr>
                </a:solidFill>
              </a:rPr>
              <a:t>This session is being recorded</a:t>
            </a:r>
          </a:p>
          <a:p>
            <a:pPr marL="0" indent="0">
              <a:buNone/>
            </a:pPr>
            <a:r>
              <a:rPr lang="en-US"/>
              <a:t>All session recordings, slides, and notes are available at </a:t>
            </a:r>
            <a:r>
              <a:rPr lang="en-US">
                <a:hlinkClick r:id="rId3"/>
              </a:rPr>
              <a:t>oc.lc/askqc</a:t>
            </a:r>
            <a:endParaRPr lang="en-US"/>
          </a:p>
        </p:txBody>
      </p:sp>
      <p:sp>
        <p:nvSpPr>
          <p:cNvPr id="6" name="Date Placeholder 5">
            <a:extLst>
              <a:ext uri="{FF2B5EF4-FFF2-40B4-BE49-F238E27FC236}">
                <a16:creationId xmlns:a16="http://schemas.microsoft.com/office/drawing/2014/main" id="{337C63B5-569E-46B6-AE9C-8C66D8C8AF2B}"/>
              </a:ext>
            </a:extLst>
          </p:cNvPr>
          <p:cNvSpPr>
            <a:spLocks noGrp="1"/>
          </p:cNvSpPr>
          <p:nvPr>
            <p:ph type="dt" sz="half" idx="10"/>
          </p:nvPr>
        </p:nvSpPr>
        <p:spPr/>
        <p:txBody>
          <a:bodyPr/>
          <a:lstStyle/>
          <a:p>
            <a:r>
              <a:rPr lang="en-US"/>
              <a:t>October 2021</a:t>
            </a:r>
          </a:p>
        </p:txBody>
      </p:sp>
      <p:sp>
        <p:nvSpPr>
          <p:cNvPr id="7" name="Footer Placeholder 6">
            <a:extLst>
              <a:ext uri="{FF2B5EF4-FFF2-40B4-BE49-F238E27FC236}">
                <a16:creationId xmlns:a16="http://schemas.microsoft.com/office/drawing/2014/main" id="{E804B5DF-A4FA-4029-9F72-59078F7225DA}"/>
              </a:ext>
            </a:extLst>
          </p:cNvPr>
          <p:cNvSpPr>
            <a:spLocks noGrp="1"/>
          </p:cNvSpPr>
          <p:nvPr>
            <p:ph type="ftr" sz="quarter" idx="11"/>
          </p:nvPr>
        </p:nvSpPr>
        <p:spPr/>
        <p:txBody>
          <a:bodyPr/>
          <a:lstStyle/>
          <a:p>
            <a:r>
              <a:rPr lang="en-US"/>
              <a:t>Virtual AskQC Office Hours: Getting a fix on fixed field elements</a:t>
            </a:r>
          </a:p>
        </p:txBody>
      </p:sp>
      <p:sp>
        <p:nvSpPr>
          <p:cNvPr id="2" name="Slide Number Placeholder 1">
            <a:extLst>
              <a:ext uri="{FF2B5EF4-FFF2-40B4-BE49-F238E27FC236}">
                <a16:creationId xmlns:a16="http://schemas.microsoft.com/office/drawing/2014/main" id="{DCF08608-9179-4238-9829-7B8C2B01AF6B}"/>
              </a:ext>
            </a:extLst>
          </p:cNvPr>
          <p:cNvSpPr>
            <a:spLocks noGrp="1"/>
          </p:cNvSpPr>
          <p:nvPr>
            <p:ph type="sldNum" sz="quarter" idx="12"/>
          </p:nvPr>
        </p:nvSpPr>
        <p:spPr/>
        <p:txBody>
          <a:bodyPr/>
          <a:lstStyle/>
          <a:p>
            <a:fld id="{42AC7B73-7B68-441A-8047-75BA31C9DB5A}" type="slidenum">
              <a:rPr lang="en-US" smtClean="0"/>
              <a:pPr/>
              <a:t>3</a:t>
            </a:fld>
            <a:endParaRPr lang="en-US"/>
          </a:p>
        </p:txBody>
      </p:sp>
      <p:pic>
        <p:nvPicPr>
          <p:cNvPr id="11" name="Picture 10">
            <a:extLst>
              <a:ext uri="{FF2B5EF4-FFF2-40B4-BE49-F238E27FC236}">
                <a16:creationId xmlns:a16="http://schemas.microsoft.com/office/drawing/2014/main" id="{8CF95E50-EAD4-4531-A241-29D34096EEA8}"/>
              </a:ext>
            </a:extLst>
          </p:cNvPr>
          <p:cNvPicPr>
            <a:picLocks noChangeAspect="1"/>
          </p:cNvPicPr>
          <p:nvPr/>
        </p:nvPicPr>
        <p:blipFill>
          <a:blip r:embed="rId4"/>
          <a:stretch>
            <a:fillRect/>
          </a:stretch>
        </p:blipFill>
        <p:spPr>
          <a:xfrm>
            <a:off x="4629152" y="202823"/>
            <a:ext cx="4163107" cy="4323425"/>
          </a:xfrm>
          <a:prstGeom prst="rect">
            <a:avLst/>
          </a:prstGeom>
          <a:ln>
            <a:solidFill>
              <a:schemeClr val="tx1">
                <a:lumMod val="50000"/>
                <a:lumOff val="50000"/>
              </a:schemeClr>
            </a:solidFill>
          </a:ln>
        </p:spPr>
      </p:pic>
    </p:spTree>
    <p:extLst>
      <p:ext uri="{BB962C8B-B14F-4D97-AF65-F5344CB8AC3E}">
        <p14:creationId xmlns:p14="http://schemas.microsoft.com/office/powerpoint/2010/main" val="206619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F948-F922-43FD-8DCF-D16219F8CEC4}"/>
              </a:ext>
            </a:extLst>
          </p:cNvPr>
          <p:cNvSpPr>
            <a:spLocks noGrp="1"/>
          </p:cNvSpPr>
          <p:nvPr>
            <p:ph type="title"/>
          </p:nvPr>
        </p:nvSpPr>
        <p:spPr/>
        <p:txBody>
          <a:bodyPr>
            <a:normAutofit/>
          </a:bodyPr>
          <a:lstStyle/>
          <a:p>
            <a:r>
              <a:rPr lang="en-US">
                <a:ea typeface="+mj-lt"/>
                <a:cs typeface="+mj-lt"/>
              </a:rPr>
              <a:t>008/29, 006/12 Conference Publication (Conf) </a:t>
            </a:r>
            <a:endParaRPr lang="en-US">
              <a:cs typeface="Calibri Light"/>
            </a:endParaRPr>
          </a:p>
        </p:txBody>
      </p:sp>
      <p:sp>
        <p:nvSpPr>
          <p:cNvPr id="3" name="Content Placeholder 2">
            <a:extLst>
              <a:ext uri="{FF2B5EF4-FFF2-40B4-BE49-F238E27FC236}">
                <a16:creationId xmlns:a16="http://schemas.microsoft.com/office/drawing/2014/main" id="{0150D815-8FB8-4A9A-8B66-8514466E4EA3}"/>
              </a:ext>
            </a:extLst>
          </p:cNvPr>
          <p:cNvSpPr>
            <a:spLocks noGrp="1"/>
          </p:cNvSpPr>
          <p:nvPr>
            <p:ph sz="half" idx="1"/>
          </p:nvPr>
        </p:nvSpPr>
        <p:spPr>
          <a:xfrm>
            <a:off x="628650" y="1260995"/>
            <a:ext cx="3886200" cy="3263504"/>
          </a:xfrm>
        </p:spPr>
        <p:txBody>
          <a:bodyPr vert="horz" lIns="91440" tIns="45720" rIns="91440" bIns="45720" rtlCol="0" anchor="t">
            <a:normAutofit lnSpcReduction="10000"/>
          </a:bodyPr>
          <a:lstStyle/>
          <a:p>
            <a:pPr marL="0" indent="0">
              <a:buNone/>
            </a:pPr>
            <a:r>
              <a:rPr lang="en-US">
                <a:cs typeface="Calibri"/>
              </a:rPr>
              <a:t>Valid in the following formats:  BKS, CNR </a:t>
            </a:r>
          </a:p>
          <a:p>
            <a:pPr marL="0" indent="0">
              <a:buNone/>
            </a:pPr>
            <a:r>
              <a:rPr lang="en-US">
                <a:cs typeface="Calibri"/>
              </a:rPr>
              <a:t>Optional, one-character code</a:t>
            </a:r>
          </a:p>
          <a:p>
            <a:pPr marL="0" indent="0">
              <a:buNone/>
            </a:pPr>
            <a:r>
              <a:rPr lang="en-US">
                <a:cs typeface="Calibri"/>
              </a:rPr>
              <a:t>May be edited</a:t>
            </a:r>
          </a:p>
          <a:p>
            <a:pPr marL="0" indent="0">
              <a:buNone/>
            </a:pPr>
            <a:r>
              <a:rPr lang="en-US">
                <a:cs typeface="Calibri"/>
              </a:rPr>
              <a:t>Defaults:</a:t>
            </a:r>
          </a:p>
          <a:p>
            <a:pPr lvl="1"/>
            <a:r>
              <a:rPr lang="en-US">
                <a:cs typeface="Calibri"/>
              </a:rPr>
              <a:t>BKS:  </a:t>
            </a:r>
            <a:r>
              <a:rPr lang="en-US" i="1">
                <a:cs typeface="Calibri"/>
              </a:rPr>
              <a:t>0</a:t>
            </a:r>
          </a:p>
          <a:p>
            <a:pPr lvl="1"/>
            <a:r>
              <a:rPr lang="en-US">
                <a:cs typeface="Calibri"/>
              </a:rPr>
              <a:t>CNR:  </a:t>
            </a:r>
            <a:r>
              <a:rPr lang="en-US" i="1">
                <a:cs typeface="Calibri"/>
              </a:rPr>
              <a:t>Fill character</a:t>
            </a:r>
          </a:p>
          <a:p>
            <a:pPr marL="0" indent="0">
              <a:buNone/>
            </a:pPr>
            <a:r>
              <a:rPr lang="en-US">
                <a:cs typeface="Calibri"/>
              </a:rPr>
              <a:t>Indicates if the resource consists of the proceedings, reports, or summaries of a conference</a:t>
            </a:r>
          </a:p>
        </p:txBody>
      </p:sp>
      <p:sp>
        <p:nvSpPr>
          <p:cNvPr id="4" name="Content Placeholder 3">
            <a:extLst>
              <a:ext uri="{FF2B5EF4-FFF2-40B4-BE49-F238E27FC236}">
                <a16:creationId xmlns:a16="http://schemas.microsoft.com/office/drawing/2014/main" id="{9744CEAC-0A19-4B7B-9D53-354892E1597F}"/>
              </a:ext>
            </a:extLst>
          </p:cNvPr>
          <p:cNvSpPr>
            <a:spLocks noGrp="1"/>
          </p:cNvSpPr>
          <p:nvPr>
            <p:ph sz="half" idx="2"/>
          </p:nvPr>
        </p:nvSpPr>
        <p:spPr/>
        <p:txBody>
          <a:bodyPr>
            <a:normAutofit lnSpcReduction="10000"/>
          </a:bodyPr>
          <a:lstStyle/>
          <a:p>
            <a:pPr marL="0" indent="0">
              <a:buNone/>
            </a:pPr>
            <a:r>
              <a:rPr lang="en-US"/>
              <a:t>Does not factor into matching</a:t>
            </a:r>
          </a:p>
          <a:p>
            <a:pPr marL="0" indent="0">
              <a:buNone/>
            </a:pPr>
            <a:r>
              <a:rPr lang="en-US"/>
              <a:t>Indexed:</a:t>
            </a:r>
          </a:p>
          <a:p>
            <a:pPr lvl="1"/>
            <a:r>
              <a:rPr lang="en-US"/>
              <a:t>mt:  Material Type Word Index</a:t>
            </a:r>
          </a:p>
          <a:p>
            <a:pPr lvl="1"/>
            <a:r>
              <a:rPr lang="en-US"/>
              <a:t>mt=  Material Type Phrase Index</a:t>
            </a:r>
          </a:p>
          <a:p>
            <a:pPr marL="0" indent="0">
              <a:buNone/>
            </a:pPr>
            <a:endParaRPr lang="en-US"/>
          </a:p>
          <a:p>
            <a:pPr marL="0" indent="0">
              <a:buNone/>
            </a:pPr>
            <a:r>
              <a:rPr lang="en-US" sz="1600">
                <a:ea typeface="+mn-lt"/>
                <a:cs typeface="+mn-lt"/>
              </a:rPr>
              <a:t>008     841207</a:t>
            </a:r>
            <a:r>
              <a:rPr lang="en-US" sz="1600">
                <a:solidFill>
                  <a:srgbClr val="C00000"/>
                </a:solidFill>
                <a:ea typeface="+mn-lt"/>
                <a:cs typeface="+mn-lt"/>
              </a:rPr>
              <a:t>s</a:t>
            </a:r>
            <a:r>
              <a:rPr lang="en-US" sz="1600">
                <a:ea typeface="+mn-lt"/>
                <a:cs typeface="+mn-lt"/>
              </a:rPr>
              <a:t>1775    </a:t>
            </a:r>
            <a:r>
              <a:rPr lang="en-US" sz="1600" err="1">
                <a:ea typeface="+mn-lt"/>
                <a:cs typeface="+mn-lt"/>
              </a:rPr>
              <a:t>sp</a:t>
            </a:r>
            <a:r>
              <a:rPr lang="en-US" sz="1600">
                <a:ea typeface="+mn-lt"/>
                <a:cs typeface="+mn-lt"/>
              </a:rPr>
              <a:t>            000 0 </a:t>
            </a:r>
            <a:r>
              <a:rPr lang="en-US" sz="1600" err="1">
                <a:ea typeface="+mn-lt"/>
                <a:cs typeface="+mn-lt"/>
              </a:rPr>
              <a:t>lat</a:t>
            </a:r>
            <a:r>
              <a:rPr lang="en-US" sz="1600">
                <a:ea typeface="+mn-lt"/>
                <a:cs typeface="+mn-lt"/>
              </a:rPr>
              <a:t>  </a:t>
            </a:r>
            <a:endParaRPr lang="en-US" sz="1600">
              <a:cs typeface="Calibri"/>
            </a:endParaRPr>
          </a:p>
          <a:p>
            <a:pPr marL="0" indent="0">
              <a:buNone/>
            </a:pPr>
            <a:endParaRPr lang="en-US"/>
          </a:p>
        </p:txBody>
      </p:sp>
      <p:sp>
        <p:nvSpPr>
          <p:cNvPr id="5" name="Date Placeholder 4">
            <a:extLst>
              <a:ext uri="{FF2B5EF4-FFF2-40B4-BE49-F238E27FC236}">
                <a16:creationId xmlns:a16="http://schemas.microsoft.com/office/drawing/2014/main" id="{7AE899AB-153A-43E6-8B7A-EDB690B6DD96}"/>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9F127D25-1DDA-42F5-85BE-3F4207447A95}"/>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F75CA5EE-876C-4EF5-8007-41765AD2DC90}"/>
              </a:ext>
            </a:extLst>
          </p:cNvPr>
          <p:cNvSpPr>
            <a:spLocks noGrp="1"/>
          </p:cNvSpPr>
          <p:nvPr>
            <p:ph type="sldNum" sz="quarter" idx="12"/>
          </p:nvPr>
        </p:nvSpPr>
        <p:spPr/>
        <p:txBody>
          <a:bodyPr/>
          <a:lstStyle/>
          <a:p>
            <a:fld id="{42AC7B73-7B68-441A-8047-75BA31C9DB5A}" type="slidenum">
              <a:rPr lang="en-US" smtClean="0"/>
              <a:pPr/>
              <a:t>30</a:t>
            </a:fld>
            <a:endParaRPr lang="en-US"/>
          </a:p>
        </p:txBody>
      </p:sp>
      <p:pic>
        <p:nvPicPr>
          <p:cNvPr id="9" name="Picture 8" descr="A screenshot of a computer&#10;&#10;Description automatically generated">
            <a:extLst>
              <a:ext uri="{FF2B5EF4-FFF2-40B4-BE49-F238E27FC236}">
                <a16:creationId xmlns:a16="http://schemas.microsoft.com/office/drawing/2014/main" id="{3E15624A-1A4B-43A7-9E82-06D2CCAE558E}"/>
              </a:ext>
            </a:extLst>
          </p:cNvPr>
          <p:cNvPicPr>
            <a:picLocks noChangeAspect="1"/>
          </p:cNvPicPr>
          <p:nvPr/>
        </p:nvPicPr>
        <p:blipFill>
          <a:blip r:embed="rId3"/>
          <a:stretch>
            <a:fillRect/>
          </a:stretch>
        </p:blipFill>
        <p:spPr>
          <a:xfrm>
            <a:off x="4619352" y="3422679"/>
            <a:ext cx="3905795" cy="765917"/>
          </a:xfrm>
          <a:prstGeom prst="rect">
            <a:avLst/>
          </a:prstGeom>
        </p:spPr>
      </p:pic>
      <p:sp>
        <p:nvSpPr>
          <p:cNvPr id="10" name="Rectangle 9">
            <a:extLst>
              <a:ext uri="{FF2B5EF4-FFF2-40B4-BE49-F238E27FC236}">
                <a16:creationId xmlns:a16="http://schemas.microsoft.com/office/drawing/2014/main" id="{13FB8AF3-FE66-4AB6-952C-EFA617E55FF9}"/>
              </a:ext>
            </a:extLst>
          </p:cNvPr>
          <p:cNvSpPr/>
          <p:nvPr/>
        </p:nvSpPr>
        <p:spPr>
          <a:xfrm>
            <a:off x="5892498" y="3744570"/>
            <a:ext cx="537248" cy="1221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D729C8-2FE6-47A7-8900-5D4B7F7325F0}"/>
              </a:ext>
            </a:extLst>
          </p:cNvPr>
          <p:cNvSpPr/>
          <p:nvPr/>
        </p:nvSpPr>
        <p:spPr>
          <a:xfrm>
            <a:off x="7362702" y="2978552"/>
            <a:ext cx="154378" cy="2624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6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0636-34FD-4348-A04E-5C2A2AF3A119}"/>
              </a:ext>
            </a:extLst>
          </p:cNvPr>
          <p:cNvSpPr>
            <a:spLocks noGrp="1"/>
          </p:cNvSpPr>
          <p:nvPr>
            <p:ph type="title"/>
          </p:nvPr>
        </p:nvSpPr>
        <p:spPr/>
        <p:txBody>
          <a:bodyPr/>
          <a:lstStyle/>
          <a:p>
            <a:r>
              <a:rPr lang="en-US">
                <a:ea typeface="+mj-lt"/>
                <a:cs typeface="+mj-lt"/>
              </a:rPr>
              <a:t>008/31, 006/14 Index (Indx)</a:t>
            </a:r>
            <a:endParaRPr lang="en-US"/>
          </a:p>
        </p:txBody>
      </p:sp>
      <p:sp>
        <p:nvSpPr>
          <p:cNvPr id="3" name="Content Placeholder 2">
            <a:extLst>
              <a:ext uri="{FF2B5EF4-FFF2-40B4-BE49-F238E27FC236}">
                <a16:creationId xmlns:a16="http://schemas.microsoft.com/office/drawing/2014/main" id="{3118C262-593B-4598-815D-F961978EDB4D}"/>
              </a:ext>
            </a:extLst>
          </p:cNvPr>
          <p:cNvSpPr>
            <a:spLocks noGrp="1"/>
          </p:cNvSpPr>
          <p:nvPr>
            <p:ph sz="half" idx="1"/>
          </p:nvPr>
        </p:nvSpPr>
        <p:spPr/>
        <p:txBody>
          <a:bodyPr vert="horz" lIns="91440" tIns="45720" rIns="91440" bIns="45720" rtlCol="0" anchor="t">
            <a:normAutofit lnSpcReduction="10000"/>
          </a:bodyPr>
          <a:lstStyle/>
          <a:p>
            <a:pPr marL="0" indent="0">
              <a:buNone/>
            </a:pPr>
            <a:r>
              <a:rPr lang="en-US">
                <a:cs typeface="Calibri"/>
              </a:rPr>
              <a:t>Valid in the following formats:  BKS, MAP</a:t>
            </a:r>
          </a:p>
          <a:p>
            <a:pPr marL="0" indent="0">
              <a:buNone/>
            </a:pPr>
            <a:r>
              <a:rPr lang="en-US">
                <a:cs typeface="Calibri"/>
              </a:rPr>
              <a:t>Optional, one-character code</a:t>
            </a:r>
          </a:p>
          <a:p>
            <a:pPr marL="0" indent="0">
              <a:buNone/>
            </a:pPr>
            <a:r>
              <a:rPr lang="en-US">
                <a:cs typeface="Calibri"/>
              </a:rPr>
              <a:t>May be edited</a:t>
            </a:r>
          </a:p>
          <a:p>
            <a:pPr marL="0" indent="0">
              <a:buNone/>
            </a:pPr>
            <a:r>
              <a:rPr lang="en-US">
                <a:cs typeface="Calibri"/>
              </a:rPr>
              <a:t>Default:  </a:t>
            </a:r>
            <a:r>
              <a:rPr lang="en-US" i="1">
                <a:cs typeface="Calibri"/>
              </a:rPr>
              <a:t>0</a:t>
            </a:r>
          </a:p>
          <a:p>
            <a:pPr marL="0" indent="0">
              <a:buNone/>
            </a:pPr>
            <a:r>
              <a:rPr lang="en-US"/>
              <a:t>Indicates if a resource or its  accompanying material has an index to its own contents, including a location index or gazetteer</a:t>
            </a:r>
            <a:endParaRPr lang="en-US">
              <a:cs typeface="Calibri"/>
            </a:endParaRPr>
          </a:p>
        </p:txBody>
      </p:sp>
      <p:sp>
        <p:nvSpPr>
          <p:cNvPr id="4" name="Content Placeholder 3">
            <a:extLst>
              <a:ext uri="{FF2B5EF4-FFF2-40B4-BE49-F238E27FC236}">
                <a16:creationId xmlns:a16="http://schemas.microsoft.com/office/drawing/2014/main" id="{C8A4EF1B-81BC-4745-B648-25258ECBCFB7}"/>
              </a:ext>
            </a:extLst>
          </p:cNvPr>
          <p:cNvSpPr>
            <a:spLocks noGrp="1"/>
          </p:cNvSpPr>
          <p:nvPr>
            <p:ph sz="half" idx="2"/>
          </p:nvPr>
        </p:nvSpPr>
        <p:spPr/>
        <p:txBody>
          <a:bodyPr>
            <a:normAutofit lnSpcReduction="10000"/>
          </a:bodyPr>
          <a:lstStyle/>
          <a:p>
            <a:pPr marL="0" indent="0">
              <a:buNone/>
            </a:pPr>
            <a:r>
              <a:rPr lang="en-US"/>
              <a:t>Does not factor into matching</a:t>
            </a:r>
          </a:p>
          <a:p>
            <a:pPr marL="0" indent="0">
              <a:buNone/>
            </a:pPr>
            <a:r>
              <a:rPr lang="en-US" i="1"/>
              <a:t>Index</a:t>
            </a:r>
            <a:r>
              <a:rPr lang="en-US"/>
              <a:t> is </a:t>
            </a:r>
            <a:r>
              <a:rPr lang="en-US" b="1"/>
              <a:t>not</a:t>
            </a:r>
            <a:r>
              <a:rPr lang="en-US"/>
              <a:t> indexed</a:t>
            </a:r>
          </a:p>
          <a:p>
            <a:pPr lvl="1"/>
            <a:r>
              <a:rPr lang="en-US"/>
              <a:t>Ironic, isn’t it?</a:t>
            </a:r>
          </a:p>
          <a:p>
            <a:pPr marL="0" indent="0">
              <a:buNone/>
            </a:pPr>
            <a:endParaRPr lang="en-US"/>
          </a:p>
          <a:p>
            <a:pPr marL="0" indent="0">
              <a:buNone/>
            </a:pPr>
            <a:r>
              <a:rPr lang="en-US" sz="1600"/>
              <a:t>008  190418t20192019njuc      a  s  1   eng c</a:t>
            </a:r>
          </a:p>
          <a:p>
            <a:pPr marL="0" indent="0">
              <a:buNone/>
            </a:pPr>
            <a:endParaRPr lang="en-US"/>
          </a:p>
        </p:txBody>
      </p:sp>
      <p:sp>
        <p:nvSpPr>
          <p:cNvPr id="5" name="Date Placeholder 4">
            <a:extLst>
              <a:ext uri="{FF2B5EF4-FFF2-40B4-BE49-F238E27FC236}">
                <a16:creationId xmlns:a16="http://schemas.microsoft.com/office/drawing/2014/main" id="{81956EA9-D44E-4FF5-861B-DE796F586B4F}"/>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7F45485E-3D70-4ACD-AB1E-A45981853292}"/>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FE2C6B8F-430A-4A0E-8713-C21BA8E0ACD6}"/>
              </a:ext>
            </a:extLst>
          </p:cNvPr>
          <p:cNvSpPr>
            <a:spLocks noGrp="1"/>
          </p:cNvSpPr>
          <p:nvPr>
            <p:ph type="sldNum" sz="quarter" idx="12"/>
          </p:nvPr>
        </p:nvSpPr>
        <p:spPr/>
        <p:txBody>
          <a:bodyPr/>
          <a:lstStyle/>
          <a:p>
            <a:fld id="{42AC7B73-7B68-441A-8047-75BA31C9DB5A}" type="slidenum">
              <a:rPr lang="en-US" smtClean="0"/>
              <a:pPr/>
              <a:t>31</a:t>
            </a:fld>
            <a:endParaRPr lang="en-US"/>
          </a:p>
        </p:txBody>
      </p:sp>
      <p:pic>
        <p:nvPicPr>
          <p:cNvPr id="9" name="Picture 8">
            <a:extLst>
              <a:ext uri="{FF2B5EF4-FFF2-40B4-BE49-F238E27FC236}">
                <a16:creationId xmlns:a16="http://schemas.microsoft.com/office/drawing/2014/main" id="{61A9FD50-5C98-4BBF-A3F0-E4409FA66849}"/>
              </a:ext>
            </a:extLst>
          </p:cNvPr>
          <p:cNvPicPr>
            <a:picLocks noChangeAspect="1"/>
          </p:cNvPicPr>
          <p:nvPr/>
        </p:nvPicPr>
        <p:blipFill>
          <a:blip r:embed="rId3"/>
          <a:stretch>
            <a:fillRect/>
          </a:stretch>
        </p:blipFill>
        <p:spPr>
          <a:xfrm>
            <a:off x="4594584" y="3507374"/>
            <a:ext cx="3955332" cy="731622"/>
          </a:xfrm>
          <a:prstGeom prst="rect">
            <a:avLst/>
          </a:prstGeom>
        </p:spPr>
      </p:pic>
      <p:sp>
        <p:nvSpPr>
          <p:cNvPr id="10" name="Rectangle 9">
            <a:extLst>
              <a:ext uri="{FF2B5EF4-FFF2-40B4-BE49-F238E27FC236}">
                <a16:creationId xmlns:a16="http://schemas.microsoft.com/office/drawing/2014/main" id="{C82311DD-7001-426A-A937-D424641C6A91}"/>
              </a:ext>
            </a:extLst>
          </p:cNvPr>
          <p:cNvSpPr/>
          <p:nvPr/>
        </p:nvSpPr>
        <p:spPr>
          <a:xfrm>
            <a:off x="7600208" y="2691939"/>
            <a:ext cx="154378" cy="2624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8AA738-0E31-43B1-95CF-4F555E1E0EE1}"/>
              </a:ext>
            </a:extLst>
          </p:cNvPr>
          <p:cNvSpPr/>
          <p:nvPr/>
        </p:nvSpPr>
        <p:spPr>
          <a:xfrm>
            <a:off x="5177641" y="3896936"/>
            <a:ext cx="403761" cy="1763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00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22414CB-D874-48D2-BD34-4BB5176F6809}"/>
              </a:ext>
            </a:extLst>
          </p:cNvPr>
          <p:cNvPicPr>
            <a:picLocks noGrp="1" noChangeAspect="1"/>
          </p:cNvPicPr>
          <p:nvPr>
            <p:ph type="pic" sz="quarter" idx="13"/>
          </p:nvPr>
        </p:nvPicPr>
        <p:blipFill>
          <a:blip r:embed="rId3"/>
          <a:srcRect l="24076" r="24076"/>
          <a:stretch>
            <a:fillRect/>
          </a:stretch>
        </p:blipFill>
        <p:spPr/>
      </p:pic>
      <p:sp>
        <p:nvSpPr>
          <p:cNvPr id="51" name="Text Placeholder 50">
            <a:extLst>
              <a:ext uri="{FF2B5EF4-FFF2-40B4-BE49-F238E27FC236}">
                <a16:creationId xmlns:a16="http://schemas.microsoft.com/office/drawing/2014/main" id="{0773F385-CF2E-4ABD-81B0-22FFA442D5C6}"/>
              </a:ext>
            </a:extLst>
          </p:cNvPr>
          <p:cNvSpPr>
            <a:spLocks noGrp="1"/>
          </p:cNvSpPr>
          <p:nvPr>
            <p:ph type="body" sz="quarter" idx="14"/>
          </p:nvPr>
        </p:nvSpPr>
        <p:spPr/>
        <p:txBody>
          <a:bodyPr/>
          <a:lstStyle/>
          <a:p>
            <a:r>
              <a:rPr lang="en-US">
                <a:cs typeface="Calibri"/>
              </a:rPr>
              <a:t>Shanna Griffith</a:t>
            </a:r>
            <a:endParaRPr lang="en-US"/>
          </a:p>
        </p:txBody>
      </p:sp>
      <p:sp>
        <p:nvSpPr>
          <p:cNvPr id="52" name="Text Placeholder 51">
            <a:extLst>
              <a:ext uri="{FF2B5EF4-FFF2-40B4-BE49-F238E27FC236}">
                <a16:creationId xmlns:a16="http://schemas.microsoft.com/office/drawing/2014/main" id="{707B4703-BB4F-40B2-B74A-F15F7B0E7BC4}"/>
              </a:ext>
            </a:extLst>
          </p:cNvPr>
          <p:cNvSpPr>
            <a:spLocks noGrp="1"/>
          </p:cNvSpPr>
          <p:nvPr>
            <p:ph type="body" sz="quarter" idx="15"/>
          </p:nvPr>
        </p:nvSpPr>
        <p:spPr/>
        <p:txBody>
          <a:bodyPr/>
          <a:lstStyle/>
          <a:p>
            <a:r>
              <a:rPr lang="en-US">
                <a:cs typeface="Calibri"/>
              </a:rPr>
              <a:t>Database Specialist</a:t>
            </a:r>
            <a:endParaRPr lang="en-US"/>
          </a:p>
        </p:txBody>
      </p:sp>
      <p:sp>
        <p:nvSpPr>
          <p:cNvPr id="53" name="Picture Placeholder 52">
            <a:extLst>
              <a:ext uri="{FF2B5EF4-FFF2-40B4-BE49-F238E27FC236}">
                <a16:creationId xmlns:a16="http://schemas.microsoft.com/office/drawing/2014/main" id="{F072F594-3BE5-432B-B5DD-CF555F9A73B6}"/>
              </a:ext>
            </a:extLst>
          </p:cNvPr>
          <p:cNvSpPr>
            <a:spLocks noGrp="1"/>
          </p:cNvSpPr>
          <p:nvPr>
            <p:ph type="pic" sz="quarter" idx="16"/>
          </p:nvPr>
        </p:nvSpPr>
        <p:spPr/>
      </p:sp>
      <p:sp>
        <p:nvSpPr>
          <p:cNvPr id="54" name="Text Placeholder 53">
            <a:extLst>
              <a:ext uri="{FF2B5EF4-FFF2-40B4-BE49-F238E27FC236}">
                <a16:creationId xmlns:a16="http://schemas.microsoft.com/office/drawing/2014/main" id="{325E6F01-5E37-4080-81F3-66DC0339890A}"/>
              </a:ext>
            </a:extLst>
          </p:cNvPr>
          <p:cNvSpPr>
            <a:spLocks noGrp="1"/>
          </p:cNvSpPr>
          <p:nvPr>
            <p:ph type="body" sz="quarter" idx="17"/>
          </p:nvPr>
        </p:nvSpPr>
        <p:spPr/>
        <p:txBody>
          <a:bodyPr/>
          <a:lstStyle/>
          <a:p>
            <a:endParaRPr lang="en-US"/>
          </a:p>
        </p:txBody>
      </p:sp>
      <p:sp>
        <p:nvSpPr>
          <p:cNvPr id="55" name="Text Placeholder 54">
            <a:extLst>
              <a:ext uri="{FF2B5EF4-FFF2-40B4-BE49-F238E27FC236}">
                <a16:creationId xmlns:a16="http://schemas.microsoft.com/office/drawing/2014/main" id="{5C49D72A-3C4B-4262-8294-2696D85EBDE5}"/>
              </a:ext>
            </a:extLst>
          </p:cNvPr>
          <p:cNvSpPr>
            <a:spLocks noGrp="1"/>
          </p:cNvSpPr>
          <p:nvPr>
            <p:ph type="body" sz="quarter" idx="18"/>
          </p:nvPr>
        </p:nvSpPr>
        <p:spPr/>
        <p:txBody>
          <a:bodyPr/>
          <a:lstStyle/>
          <a:p>
            <a:endParaRPr lang="en-US"/>
          </a:p>
        </p:txBody>
      </p:sp>
      <p:pic>
        <p:nvPicPr>
          <p:cNvPr id="9" name="Picture Placeholder 8">
            <a:extLst>
              <a:ext uri="{FF2B5EF4-FFF2-40B4-BE49-F238E27FC236}">
                <a16:creationId xmlns:a16="http://schemas.microsoft.com/office/drawing/2014/main" id="{3E9C3EF0-3EA3-4E0A-BAB1-078AA437FC85}"/>
              </a:ext>
            </a:extLst>
          </p:cNvPr>
          <p:cNvPicPr>
            <a:picLocks noGrp="1" noChangeAspect="1"/>
          </p:cNvPicPr>
          <p:nvPr>
            <p:ph type="pic" sz="quarter" idx="22"/>
          </p:nvPr>
        </p:nvPicPr>
        <p:blipFill>
          <a:blip r:embed="rId4"/>
          <a:srcRect t="1860" b="1860"/>
          <a:stretch>
            <a:fillRect/>
          </a:stretch>
        </p:blipFill>
        <p:spPr/>
      </p:pic>
      <p:sp>
        <p:nvSpPr>
          <p:cNvPr id="57" name="Text Placeholder 56">
            <a:extLst>
              <a:ext uri="{FF2B5EF4-FFF2-40B4-BE49-F238E27FC236}">
                <a16:creationId xmlns:a16="http://schemas.microsoft.com/office/drawing/2014/main" id="{585FA330-AE97-4120-B0DE-AC9B924041D0}"/>
              </a:ext>
            </a:extLst>
          </p:cNvPr>
          <p:cNvSpPr>
            <a:spLocks noGrp="1"/>
          </p:cNvSpPr>
          <p:nvPr>
            <p:ph type="body" sz="quarter" idx="23"/>
          </p:nvPr>
        </p:nvSpPr>
        <p:spPr/>
        <p:txBody>
          <a:bodyPr/>
          <a:lstStyle/>
          <a:p>
            <a:r>
              <a:rPr lang="en-US">
                <a:cs typeface="Calibri"/>
              </a:rPr>
              <a:t>Cynthia Whitacre</a:t>
            </a:r>
            <a:endParaRPr lang="en-US"/>
          </a:p>
        </p:txBody>
      </p:sp>
      <p:sp>
        <p:nvSpPr>
          <p:cNvPr id="58" name="Text Placeholder 57">
            <a:extLst>
              <a:ext uri="{FF2B5EF4-FFF2-40B4-BE49-F238E27FC236}">
                <a16:creationId xmlns:a16="http://schemas.microsoft.com/office/drawing/2014/main" id="{CFB2BEEC-6EBC-48E5-93DD-6D1162696C19}"/>
              </a:ext>
            </a:extLst>
          </p:cNvPr>
          <p:cNvSpPr>
            <a:spLocks noGrp="1"/>
          </p:cNvSpPr>
          <p:nvPr>
            <p:ph type="body" sz="quarter" idx="24"/>
          </p:nvPr>
        </p:nvSpPr>
        <p:spPr/>
        <p:txBody>
          <a:bodyPr/>
          <a:lstStyle/>
          <a:p>
            <a:r>
              <a:rPr lang="en-US">
                <a:cs typeface="Calibri"/>
              </a:rPr>
              <a:t>Senior Metadata Operations Manager</a:t>
            </a:r>
            <a:endParaRPr lang="en-US"/>
          </a:p>
        </p:txBody>
      </p:sp>
      <p:pic>
        <p:nvPicPr>
          <p:cNvPr id="13" name="Picture Placeholder 12">
            <a:extLst>
              <a:ext uri="{FF2B5EF4-FFF2-40B4-BE49-F238E27FC236}">
                <a16:creationId xmlns:a16="http://schemas.microsoft.com/office/drawing/2014/main" id="{44F29F06-6EC1-4955-9211-7EB22833ACE1}"/>
              </a:ext>
            </a:extLst>
          </p:cNvPr>
          <p:cNvPicPr>
            <a:picLocks noGrp="1" noChangeAspect="1"/>
          </p:cNvPicPr>
          <p:nvPr>
            <p:ph type="pic" sz="quarter" idx="25"/>
          </p:nvPr>
        </p:nvPicPr>
        <p:blipFill>
          <a:blip r:embed="rId5"/>
          <a:srcRect l="24044" r="24044"/>
          <a:stretch>
            <a:fillRect/>
          </a:stretch>
        </p:blipFill>
        <p:spPr/>
      </p:pic>
      <p:sp>
        <p:nvSpPr>
          <p:cNvPr id="60" name="Text Placeholder 59">
            <a:extLst>
              <a:ext uri="{FF2B5EF4-FFF2-40B4-BE49-F238E27FC236}">
                <a16:creationId xmlns:a16="http://schemas.microsoft.com/office/drawing/2014/main" id="{0F103989-AB21-43CD-ABF7-A0ADB2700C51}"/>
              </a:ext>
            </a:extLst>
          </p:cNvPr>
          <p:cNvSpPr>
            <a:spLocks noGrp="1"/>
          </p:cNvSpPr>
          <p:nvPr>
            <p:ph type="body" sz="quarter" idx="26"/>
          </p:nvPr>
        </p:nvSpPr>
        <p:spPr/>
        <p:txBody>
          <a:bodyPr/>
          <a:lstStyle/>
          <a:p>
            <a:r>
              <a:rPr lang="en-US">
                <a:cs typeface="Calibri"/>
              </a:rPr>
              <a:t>Hayley Moreno</a:t>
            </a:r>
            <a:endParaRPr lang="en-US"/>
          </a:p>
        </p:txBody>
      </p:sp>
      <p:sp>
        <p:nvSpPr>
          <p:cNvPr id="61" name="Text Placeholder 60">
            <a:extLst>
              <a:ext uri="{FF2B5EF4-FFF2-40B4-BE49-F238E27FC236}">
                <a16:creationId xmlns:a16="http://schemas.microsoft.com/office/drawing/2014/main" id="{54707B5D-3D28-45AC-879C-6C056F65D59A}"/>
              </a:ext>
            </a:extLst>
          </p:cNvPr>
          <p:cNvSpPr>
            <a:spLocks noGrp="1"/>
          </p:cNvSpPr>
          <p:nvPr>
            <p:ph type="body" sz="quarter" idx="27"/>
          </p:nvPr>
        </p:nvSpPr>
        <p:spPr/>
        <p:txBody>
          <a:bodyPr/>
          <a:lstStyle/>
          <a:p>
            <a:r>
              <a:rPr lang="en-US">
                <a:cs typeface="Calibri"/>
              </a:rPr>
              <a:t>Database Specialist</a:t>
            </a:r>
            <a:endParaRPr lang="en-US"/>
          </a:p>
        </p:txBody>
      </p:sp>
      <p:pic>
        <p:nvPicPr>
          <p:cNvPr id="11" name="Picture Placeholder 10">
            <a:extLst>
              <a:ext uri="{FF2B5EF4-FFF2-40B4-BE49-F238E27FC236}">
                <a16:creationId xmlns:a16="http://schemas.microsoft.com/office/drawing/2014/main" id="{4D57AED7-0375-49E0-8640-4BDA0ED0F914}"/>
              </a:ext>
            </a:extLst>
          </p:cNvPr>
          <p:cNvPicPr>
            <a:picLocks noGrp="1" noChangeAspect="1"/>
          </p:cNvPicPr>
          <p:nvPr>
            <p:ph type="pic" sz="quarter" idx="31"/>
          </p:nvPr>
        </p:nvPicPr>
        <p:blipFill>
          <a:blip r:embed="rId6"/>
          <a:srcRect l="24076" r="24076"/>
          <a:stretch>
            <a:fillRect/>
          </a:stretch>
        </p:blipFill>
        <p:spPr/>
      </p:pic>
      <p:sp>
        <p:nvSpPr>
          <p:cNvPr id="63" name="Text Placeholder 62">
            <a:extLst>
              <a:ext uri="{FF2B5EF4-FFF2-40B4-BE49-F238E27FC236}">
                <a16:creationId xmlns:a16="http://schemas.microsoft.com/office/drawing/2014/main" id="{58EC98DE-DE9C-4932-BE3D-AF036AC6876E}"/>
              </a:ext>
            </a:extLst>
          </p:cNvPr>
          <p:cNvSpPr>
            <a:spLocks noGrp="1"/>
          </p:cNvSpPr>
          <p:nvPr>
            <p:ph type="body" sz="quarter" idx="32"/>
          </p:nvPr>
        </p:nvSpPr>
        <p:spPr/>
        <p:txBody>
          <a:bodyPr/>
          <a:lstStyle/>
          <a:p>
            <a:r>
              <a:rPr lang="en-US">
                <a:cs typeface="Calibri"/>
              </a:rPr>
              <a:t>Jay Weitz</a:t>
            </a:r>
            <a:endParaRPr lang="en-US"/>
          </a:p>
        </p:txBody>
      </p:sp>
      <p:sp>
        <p:nvSpPr>
          <p:cNvPr id="64" name="Text Placeholder 63">
            <a:extLst>
              <a:ext uri="{FF2B5EF4-FFF2-40B4-BE49-F238E27FC236}">
                <a16:creationId xmlns:a16="http://schemas.microsoft.com/office/drawing/2014/main" id="{3005BD0E-AA4E-408D-B099-182F0BC791B1}"/>
              </a:ext>
            </a:extLst>
          </p:cNvPr>
          <p:cNvSpPr>
            <a:spLocks noGrp="1"/>
          </p:cNvSpPr>
          <p:nvPr>
            <p:ph type="body" sz="quarter" idx="33"/>
          </p:nvPr>
        </p:nvSpPr>
        <p:spPr/>
        <p:txBody>
          <a:bodyPr/>
          <a:lstStyle/>
          <a:p>
            <a:r>
              <a:rPr lang="en-US">
                <a:cs typeface="Calibri"/>
              </a:rPr>
              <a:t>Senior Consulting Database Specialist</a:t>
            </a:r>
            <a:endParaRPr lang="en-US"/>
          </a:p>
        </p:txBody>
      </p:sp>
      <p:pic>
        <p:nvPicPr>
          <p:cNvPr id="17" name="Picture Placeholder 16">
            <a:extLst>
              <a:ext uri="{FF2B5EF4-FFF2-40B4-BE49-F238E27FC236}">
                <a16:creationId xmlns:a16="http://schemas.microsoft.com/office/drawing/2014/main" id="{BFEEDD87-F406-4D26-AB93-5CD48D66D2B4}"/>
              </a:ext>
            </a:extLst>
          </p:cNvPr>
          <p:cNvPicPr>
            <a:picLocks noGrp="1" noChangeAspect="1"/>
          </p:cNvPicPr>
          <p:nvPr>
            <p:ph type="pic" sz="quarter" idx="34"/>
          </p:nvPr>
        </p:nvPicPr>
        <p:blipFill>
          <a:blip r:embed="rId7"/>
          <a:srcRect l="24044" r="24044"/>
          <a:stretch>
            <a:fillRect/>
          </a:stretch>
        </p:blipFill>
        <p:spPr/>
      </p:pic>
      <p:sp>
        <p:nvSpPr>
          <p:cNvPr id="66" name="Text Placeholder 65">
            <a:extLst>
              <a:ext uri="{FF2B5EF4-FFF2-40B4-BE49-F238E27FC236}">
                <a16:creationId xmlns:a16="http://schemas.microsoft.com/office/drawing/2014/main" id="{6078E0A5-1E25-45C9-B7A9-4A96F0BE58BE}"/>
              </a:ext>
            </a:extLst>
          </p:cNvPr>
          <p:cNvSpPr>
            <a:spLocks noGrp="1"/>
          </p:cNvSpPr>
          <p:nvPr>
            <p:ph type="body" sz="quarter" idx="35"/>
          </p:nvPr>
        </p:nvSpPr>
        <p:spPr/>
        <p:txBody>
          <a:bodyPr/>
          <a:lstStyle/>
          <a:p>
            <a:r>
              <a:rPr lang="en-US">
                <a:cs typeface="Calibri"/>
              </a:rPr>
              <a:t>Charlene Morrison</a:t>
            </a:r>
            <a:endParaRPr lang="en-US"/>
          </a:p>
        </p:txBody>
      </p:sp>
      <p:sp>
        <p:nvSpPr>
          <p:cNvPr id="67" name="Text Placeholder 66">
            <a:extLst>
              <a:ext uri="{FF2B5EF4-FFF2-40B4-BE49-F238E27FC236}">
                <a16:creationId xmlns:a16="http://schemas.microsoft.com/office/drawing/2014/main" id="{A5098200-6EF1-4C2D-BE3F-F81972A7E9B4}"/>
              </a:ext>
            </a:extLst>
          </p:cNvPr>
          <p:cNvSpPr>
            <a:spLocks noGrp="1"/>
          </p:cNvSpPr>
          <p:nvPr>
            <p:ph type="body" sz="quarter" idx="36"/>
          </p:nvPr>
        </p:nvSpPr>
        <p:spPr/>
        <p:txBody>
          <a:bodyPr/>
          <a:lstStyle/>
          <a:p>
            <a:r>
              <a:rPr lang="en-US">
                <a:cs typeface="Calibri"/>
              </a:rPr>
              <a:t>Database Specialist</a:t>
            </a:r>
            <a:endParaRPr lang="en-US"/>
          </a:p>
        </p:txBody>
      </p:sp>
      <p:sp>
        <p:nvSpPr>
          <p:cNvPr id="8" name="Title 7">
            <a:extLst>
              <a:ext uri="{FF2B5EF4-FFF2-40B4-BE49-F238E27FC236}">
                <a16:creationId xmlns:a16="http://schemas.microsoft.com/office/drawing/2014/main" id="{144CB1A5-FC45-45AC-954F-F5CC964AA8BA}"/>
              </a:ext>
            </a:extLst>
          </p:cNvPr>
          <p:cNvSpPr>
            <a:spLocks noGrp="1"/>
          </p:cNvSpPr>
          <p:nvPr>
            <p:ph type="title"/>
          </p:nvPr>
        </p:nvSpPr>
        <p:spPr/>
        <p:txBody>
          <a:bodyPr/>
          <a:lstStyle/>
          <a:p>
            <a:r>
              <a:rPr lang="en-US"/>
              <a:t>On the call today</a:t>
            </a:r>
          </a:p>
        </p:txBody>
      </p:sp>
      <p:sp>
        <p:nvSpPr>
          <p:cNvPr id="5" name="Date Placeholder 4">
            <a:extLst>
              <a:ext uri="{FF2B5EF4-FFF2-40B4-BE49-F238E27FC236}">
                <a16:creationId xmlns:a16="http://schemas.microsoft.com/office/drawing/2014/main" id="{70B7EF20-6DEB-4CAB-BABC-45360AB95D98}"/>
              </a:ext>
            </a:extLst>
          </p:cNvPr>
          <p:cNvSpPr>
            <a:spLocks noGrp="1"/>
          </p:cNvSpPr>
          <p:nvPr>
            <p:ph type="dt" sz="half" idx="37"/>
          </p:nvPr>
        </p:nvSpPr>
        <p:spPr/>
        <p:txBody>
          <a:bodyPr/>
          <a:lstStyle/>
          <a:p>
            <a:r>
              <a:rPr lang="en-US"/>
              <a:t>October 2021</a:t>
            </a:r>
          </a:p>
        </p:txBody>
      </p:sp>
      <p:sp>
        <p:nvSpPr>
          <p:cNvPr id="6" name="Footer Placeholder 5">
            <a:extLst>
              <a:ext uri="{FF2B5EF4-FFF2-40B4-BE49-F238E27FC236}">
                <a16:creationId xmlns:a16="http://schemas.microsoft.com/office/drawing/2014/main" id="{8408A216-FB55-46F8-B988-0EB95B70921E}"/>
              </a:ext>
            </a:extLst>
          </p:cNvPr>
          <p:cNvSpPr>
            <a:spLocks noGrp="1"/>
          </p:cNvSpPr>
          <p:nvPr>
            <p:ph type="ftr" sz="quarter" idx="38"/>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3881C165-6E79-470B-9753-D23721BDC6F7}"/>
              </a:ext>
            </a:extLst>
          </p:cNvPr>
          <p:cNvSpPr>
            <a:spLocks noGrp="1"/>
          </p:cNvSpPr>
          <p:nvPr>
            <p:ph type="sldNum" sz="quarter" idx="39"/>
          </p:nvPr>
        </p:nvSpPr>
        <p:spPr/>
        <p:txBody>
          <a:bodyPr/>
          <a:lstStyle/>
          <a:p>
            <a:fld id="{42AC7B73-7B68-441A-8047-75BA31C9DB5A}" type="slidenum">
              <a:rPr lang="en-US" smtClean="0"/>
              <a:pPr/>
              <a:t>32</a:t>
            </a:fld>
            <a:endParaRPr lang="en-US"/>
          </a:p>
        </p:txBody>
      </p:sp>
    </p:spTree>
    <p:extLst>
      <p:ext uri="{BB962C8B-B14F-4D97-AF65-F5344CB8AC3E}">
        <p14:creationId xmlns:p14="http://schemas.microsoft.com/office/powerpoint/2010/main" val="217841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CED014B1-180A-44C1-BE33-AA536E7ACF93}"/>
              </a:ext>
            </a:extLst>
          </p:cNvPr>
          <p:cNvSpPr>
            <a:spLocks noGrp="1"/>
          </p:cNvSpPr>
          <p:nvPr>
            <p:ph sz="half" idx="1"/>
          </p:nvPr>
        </p:nvSpPr>
        <p:spPr>
          <a:xfrm>
            <a:off x="222210" y="1198798"/>
            <a:ext cx="4464090" cy="3426989"/>
          </a:xfrm>
        </p:spPr>
        <p:txBody>
          <a:bodyPr/>
          <a:lstStyle/>
          <a:p>
            <a:pPr marL="0" indent="0">
              <a:buNone/>
            </a:pPr>
            <a:r>
              <a:rPr lang="en-US" b="1"/>
              <a:t>November Virtual </a:t>
            </a:r>
            <a:r>
              <a:rPr lang="en-US" b="1" err="1"/>
              <a:t>AskQC</a:t>
            </a:r>
            <a:r>
              <a:rPr lang="en-US" b="1"/>
              <a:t> Office Hours</a:t>
            </a:r>
          </a:p>
          <a:p>
            <a:pPr marL="0" indent="0">
              <a:buNone/>
            </a:pPr>
            <a:r>
              <a:rPr lang="en-US"/>
              <a:t>Cataloging children's materials	</a:t>
            </a:r>
          </a:p>
          <a:p>
            <a:pPr marL="0" indent="0">
              <a:buNone/>
            </a:pPr>
            <a:endParaRPr lang="en-US"/>
          </a:p>
          <a:p>
            <a:pPr marL="0" indent="0">
              <a:buNone/>
            </a:pPr>
            <a:endParaRPr lang="en-US"/>
          </a:p>
          <a:p>
            <a:pPr marL="0" indent="0">
              <a:buNone/>
            </a:pPr>
            <a:r>
              <a:rPr lang="en-US"/>
              <a:t>Tuesday, 9 Nov. at 10:00 AM Eastern</a:t>
            </a:r>
          </a:p>
          <a:p>
            <a:pPr marL="0" indent="0">
              <a:buNone/>
            </a:pPr>
            <a:r>
              <a:rPr lang="en-US"/>
              <a:t>Thursday, 18 Nov. at 4:00 PM Eastern</a:t>
            </a:r>
          </a:p>
          <a:p>
            <a:pPr marL="0" indent="0">
              <a:buNone/>
            </a:pPr>
            <a:endParaRPr lang="en-US"/>
          </a:p>
          <a:p>
            <a:pPr marL="0" indent="0">
              <a:buNone/>
            </a:pPr>
            <a:endParaRPr lang="en-US"/>
          </a:p>
          <a:p>
            <a:pPr marL="0" indent="0">
              <a:buNone/>
            </a:pPr>
            <a:r>
              <a:rPr lang="en-US" b="1"/>
              <a:t>Registration and session links available at </a:t>
            </a:r>
            <a:r>
              <a:rPr lang="en-US" b="1">
                <a:hlinkClick r:id="rId3"/>
              </a:rPr>
              <a:t>oc.lc/askqc</a:t>
            </a:r>
            <a:endParaRPr lang="en-US" b="1"/>
          </a:p>
        </p:txBody>
      </p:sp>
      <p:sp>
        <p:nvSpPr>
          <p:cNvPr id="21" name="Date Placeholder 20">
            <a:extLst>
              <a:ext uri="{FF2B5EF4-FFF2-40B4-BE49-F238E27FC236}">
                <a16:creationId xmlns:a16="http://schemas.microsoft.com/office/drawing/2014/main" id="{5BB895EE-0B48-4671-A821-A9681E75550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October 2021</a:t>
            </a:r>
          </a:p>
        </p:txBody>
      </p:sp>
      <p:sp>
        <p:nvSpPr>
          <p:cNvPr id="22" name="Footer Placeholder 21">
            <a:extLst>
              <a:ext uri="{FF2B5EF4-FFF2-40B4-BE49-F238E27FC236}">
                <a16:creationId xmlns:a16="http://schemas.microsoft.com/office/drawing/2014/main" id="{2EEA334B-E294-4C9F-ACC3-ADDCF092D069}"/>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Virtual </a:t>
            </a:r>
            <a:r>
              <a:rPr kumimoji="0" lang="en-US" sz="1200" b="0" i="0" u="none" strike="noStrike" kern="1200" cap="none" spc="0" normalizeH="0" baseline="0" noProof="0" err="1">
                <a:ln>
                  <a:noFill/>
                </a:ln>
                <a:solidFill>
                  <a:prstClr val="white"/>
                </a:solidFill>
                <a:effectLst/>
                <a:uLnTx/>
                <a:uFillTx/>
                <a:latin typeface="Calibri" panose="020F0502020204030204"/>
                <a:ea typeface="+mn-ea"/>
                <a:cs typeface="+mn-cs"/>
              </a:rPr>
              <a:t>AskQC</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 Office Hours: Getting a fix on fixed field elements</a:t>
            </a:r>
          </a:p>
        </p:txBody>
      </p:sp>
      <p:sp>
        <p:nvSpPr>
          <p:cNvPr id="2" name="Slide Number Placeholder 1">
            <a:extLst>
              <a:ext uri="{FF2B5EF4-FFF2-40B4-BE49-F238E27FC236}">
                <a16:creationId xmlns:a16="http://schemas.microsoft.com/office/drawing/2014/main" id="{FF33113C-5B89-4200-B58C-B63399E4FCB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42AC7B73-7B68-441A-8047-75BA31C9DB5A}" type="slidenum">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23">
            <a:extLst>
              <a:ext uri="{FF2B5EF4-FFF2-40B4-BE49-F238E27FC236}">
                <a16:creationId xmlns:a16="http://schemas.microsoft.com/office/drawing/2014/main" id="{C3A5D0F6-F7C0-4DA2-B53C-C503E024D427}"/>
              </a:ext>
            </a:extLst>
          </p:cNvPr>
          <p:cNvSpPr>
            <a:spLocks noGrp="1"/>
          </p:cNvSpPr>
          <p:nvPr>
            <p:ph type="title"/>
          </p:nvPr>
        </p:nvSpPr>
        <p:spPr/>
        <p:txBody>
          <a:bodyPr/>
          <a:lstStyle/>
          <a:p>
            <a:r>
              <a:rPr lang="en-US"/>
              <a:t>Thank you!</a:t>
            </a:r>
          </a:p>
        </p:txBody>
      </p:sp>
      <p:sp>
        <p:nvSpPr>
          <p:cNvPr id="26" name="Content Placeholder 25">
            <a:extLst>
              <a:ext uri="{FF2B5EF4-FFF2-40B4-BE49-F238E27FC236}">
                <a16:creationId xmlns:a16="http://schemas.microsoft.com/office/drawing/2014/main" id="{A8134D42-9C95-420C-A151-8051504583CF}"/>
              </a:ext>
            </a:extLst>
          </p:cNvPr>
          <p:cNvSpPr>
            <a:spLocks noGrp="1"/>
          </p:cNvSpPr>
          <p:nvPr>
            <p:ph sz="half" idx="13"/>
          </p:nvPr>
        </p:nvSpPr>
        <p:spPr>
          <a:xfrm>
            <a:off x="4776395" y="1195204"/>
            <a:ext cx="4349750" cy="3425825"/>
          </a:xfrm>
        </p:spPr>
        <p:txBody>
          <a:bodyPr/>
          <a:lstStyle/>
          <a:p>
            <a:pPr marL="0" indent="0">
              <a:buNone/>
            </a:pPr>
            <a:r>
              <a:rPr lang="en-US"/>
              <a:t>Send cataloging policy questions at any time to </a:t>
            </a:r>
            <a:r>
              <a:rPr lang="en-US">
                <a:hlinkClick r:id="rId4"/>
              </a:rPr>
              <a:t>askqc@oclc.org</a:t>
            </a:r>
            <a:r>
              <a:rPr lang="en-US"/>
              <a:t> </a:t>
            </a:r>
          </a:p>
        </p:txBody>
      </p:sp>
      <p:cxnSp>
        <p:nvCxnSpPr>
          <p:cNvPr id="11" name="Straight Connector 10">
            <a:extLst>
              <a:ext uri="{FF2B5EF4-FFF2-40B4-BE49-F238E27FC236}">
                <a16:creationId xmlns:a16="http://schemas.microsoft.com/office/drawing/2014/main" id="{5C487023-382C-45D0-B13D-605A06022D21}"/>
              </a:ext>
            </a:extLst>
          </p:cNvPr>
          <p:cNvCxnSpPr>
            <a:cxnSpLocks/>
          </p:cNvCxnSpPr>
          <p:nvPr/>
        </p:nvCxnSpPr>
        <p:spPr>
          <a:xfrm>
            <a:off x="225405" y="2216484"/>
            <a:ext cx="43449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indoor, table, sitting, wooden&#10;&#10;Description automatically generated">
            <a:extLst>
              <a:ext uri="{FF2B5EF4-FFF2-40B4-BE49-F238E27FC236}">
                <a16:creationId xmlns:a16="http://schemas.microsoft.com/office/drawing/2014/main" id="{E28E06A0-B0F3-40A9-8A22-42065119E9D3}"/>
              </a:ext>
            </a:extLst>
          </p:cNvPr>
          <p:cNvPicPr>
            <a:picLocks noChangeAspect="1"/>
          </p:cNvPicPr>
          <p:nvPr/>
        </p:nvPicPr>
        <p:blipFill>
          <a:blip r:embed="rId5"/>
          <a:stretch>
            <a:fillRect/>
          </a:stretch>
        </p:blipFill>
        <p:spPr>
          <a:xfrm>
            <a:off x="4779570" y="1954620"/>
            <a:ext cx="3921909" cy="2622777"/>
          </a:xfrm>
          <a:prstGeom prst="rect">
            <a:avLst/>
          </a:prstGeom>
        </p:spPr>
      </p:pic>
      <p:sp>
        <p:nvSpPr>
          <p:cNvPr id="5" name="Rectangle 4">
            <a:extLst>
              <a:ext uri="{FF2B5EF4-FFF2-40B4-BE49-F238E27FC236}">
                <a16:creationId xmlns:a16="http://schemas.microsoft.com/office/drawing/2014/main" id="{12FD4D95-8FE6-4607-98D7-C8103250334B}"/>
              </a:ext>
            </a:extLst>
          </p:cNvPr>
          <p:cNvSpPr/>
          <p:nvPr/>
        </p:nvSpPr>
        <p:spPr>
          <a:xfrm>
            <a:off x="6396040" y="4316970"/>
            <a:ext cx="2305439" cy="261610"/>
          </a:xfrm>
          <a:prstGeom prst="rect">
            <a:avLst/>
          </a:prstGeom>
          <a:solidFill>
            <a:srgbClr val="030306"/>
          </a:solidFill>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ple-system"/>
                <a:ea typeface="+mn-ea"/>
                <a:cs typeface="+mn-cs"/>
              </a:rPr>
              <a:t>Photo by </a:t>
            </a:r>
            <a:r>
              <a:rPr kumimoji="0" lang="en-US" sz="1100" b="0" i="0" u="none" strike="noStrike" kern="1200" cap="none" spc="0" normalizeH="0" baseline="0" noProof="0">
                <a:ln>
                  <a:noFill/>
                </a:ln>
                <a:solidFill>
                  <a:prstClr val="white"/>
                </a:solidFill>
                <a:effectLst/>
                <a:uLnTx/>
                <a:uFillTx/>
                <a:latin typeface="-apple-system"/>
                <a:ea typeface="+mn-ea"/>
                <a:cs typeface="+mn-cs"/>
                <a:hlinkClick r:id="rId6">
                  <a:extLst>
                    <a:ext uri="{A12FA001-AC4F-418D-AE19-62706E023703}">
                      <ahyp:hlinkClr xmlns:ahyp="http://schemas.microsoft.com/office/drawing/2018/hyperlinkcolor" val="tx"/>
                    </a:ext>
                  </a:extLst>
                </a:hlinkClick>
              </a:rPr>
              <a:t>Eric Rothermel</a:t>
            </a:r>
            <a:r>
              <a:rPr kumimoji="0" lang="en-US" sz="1100" b="0" i="0" u="none" strike="noStrike" kern="1200" cap="none" spc="0" normalizeH="0" baseline="0" noProof="0">
                <a:ln>
                  <a:noFill/>
                </a:ln>
                <a:solidFill>
                  <a:prstClr val="white"/>
                </a:solidFill>
                <a:effectLst/>
                <a:uLnTx/>
                <a:uFillTx/>
                <a:latin typeface="-apple-system"/>
                <a:ea typeface="+mn-ea"/>
                <a:cs typeface="+mn-cs"/>
              </a:rPr>
              <a:t> on </a:t>
            </a:r>
            <a:r>
              <a:rPr kumimoji="0" lang="en-US" sz="1100" b="0" i="0" u="none" strike="noStrike" kern="1200" cap="none" spc="0" normalizeH="0" baseline="0" noProof="0">
                <a:ln>
                  <a:noFill/>
                </a:ln>
                <a:solidFill>
                  <a:prstClr val="white"/>
                </a:solidFill>
                <a:effectLst/>
                <a:uLnTx/>
                <a:uFillTx/>
                <a:latin typeface="-apple-system"/>
                <a:ea typeface="+mn-ea"/>
                <a:cs typeface="+mn-cs"/>
                <a:hlinkClick r:id="rId7">
                  <a:extLst>
                    <a:ext uri="{A12FA001-AC4F-418D-AE19-62706E023703}">
                      <ahyp:hlinkClr xmlns:ahyp="http://schemas.microsoft.com/office/drawing/2018/hyperlinkcolor" val="tx"/>
                    </a:ext>
                  </a:extLst>
                </a:hlinkClick>
              </a:rPr>
              <a:t>Unsplash</a:t>
            </a: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11790570-08D2-4EC3-98A0-4FBE1AE2EF44}"/>
              </a:ext>
            </a:extLst>
          </p:cNvPr>
          <p:cNvCxnSpPr>
            <a:cxnSpLocks/>
          </p:cNvCxnSpPr>
          <p:nvPr/>
        </p:nvCxnSpPr>
        <p:spPr>
          <a:xfrm>
            <a:off x="222210" y="3521409"/>
            <a:ext cx="434499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11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8D543C-EBB5-48B4-BD22-B33A407EA2B2}"/>
              </a:ext>
            </a:extLst>
          </p:cNvPr>
          <p:cNvSpPr>
            <a:spLocks noGrp="1"/>
          </p:cNvSpPr>
          <p:nvPr>
            <p:ph type="title"/>
          </p:nvPr>
        </p:nvSpPr>
        <p:spPr/>
        <p:txBody>
          <a:bodyPr/>
          <a:lstStyle/>
          <a:p>
            <a:r>
              <a:rPr lang="en-US"/>
              <a:t>Housekeeping</a:t>
            </a:r>
          </a:p>
        </p:txBody>
      </p:sp>
      <p:sp>
        <p:nvSpPr>
          <p:cNvPr id="10" name="Content Placeholder 9">
            <a:extLst>
              <a:ext uri="{FF2B5EF4-FFF2-40B4-BE49-F238E27FC236}">
                <a16:creationId xmlns:a16="http://schemas.microsoft.com/office/drawing/2014/main" id="{8CE5149C-24BC-4E13-BDA1-23183AADE8EF}"/>
              </a:ext>
            </a:extLst>
          </p:cNvPr>
          <p:cNvSpPr>
            <a:spLocks noGrp="1"/>
          </p:cNvSpPr>
          <p:nvPr>
            <p:ph sz="half" idx="1"/>
          </p:nvPr>
        </p:nvSpPr>
        <p:spPr/>
        <p:txBody>
          <a:bodyPr/>
          <a:lstStyle/>
          <a:p>
            <a:pPr marL="0" indent="0">
              <a:buNone/>
            </a:pPr>
            <a:r>
              <a:rPr lang="en-US">
                <a:solidFill>
                  <a:schemeClr val="bg2">
                    <a:lumMod val="75000"/>
                  </a:schemeClr>
                </a:solidFill>
              </a:rPr>
              <a:t>This session is being recorded</a:t>
            </a:r>
          </a:p>
          <a:p>
            <a:pPr marL="0" indent="0">
              <a:buNone/>
            </a:pPr>
            <a:r>
              <a:rPr lang="en-US">
                <a:solidFill>
                  <a:srgbClr val="AFABAB"/>
                </a:solidFill>
              </a:rPr>
              <a:t>All session recordings, slides, and notes are available at </a:t>
            </a:r>
            <a:r>
              <a:rPr lang="en-US">
                <a:solidFill>
                  <a:srgbClr val="AFABAB"/>
                </a:solidFill>
                <a:hlinkClick r:id="rId3">
                  <a:extLst>
                    <a:ext uri="{A12FA001-AC4F-418D-AE19-62706E023703}">
                      <ahyp:hlinkClr xmlns:ahyp="http://schemas.microsoft.com/office/drawing/2018/hyperlinkcolor" val="tx"/>
                    </a:ext>
                  </a:extLst>
                </a:hlinkClick>
              </a:rPr>
              <a:t>oc.lc/askqc</a:t>
            </a:r>
            <a:endParaRPr lang="en-US">
              <a:solidFill>
                <a:srgbClr val="AFABAB"/>
              </a:solidFill>
            </a:endParaRPr>
          </a:p>
          <a:p>
            <a:pPr marL="0" indent="0">
              <a:buNone/>
            </a:pPr>
            <a:r>
              <a:rPr lang="en-US"/>
              <a:t>Enter questions in chat to “Everyone” at any time during the presentation</a:t>
            </a:r>
          </a:p>
        </p:txBody>
      </p:sp>
      <p:sp>
        <p:nvSpPr>
          <p:cNvPr id="6" name="Date Placeholder 5">
            <a:extLst>
              <a:ext uri="{FF2B5EF4-FFF2-40B4-BE49-F238E27FC236}">
                <a16:creationId xmlns:a16="http://schemas.microsoft.com/office/drawing/2014/main" id="{337C63B5-569E-46B6-AE9C-8C66D8C8AF2B}"/>
              </a:ext>
            </a:extLst>
          </p:cNvPr>
          <p:cNvSpPr>
            <a:spLocks noGrp="1"/>
          </p:cNvSpPr>
          <p:nvPr>
            <p:ph type="dt" sz="half" idx="10"/>
          </p:nvPr>
        </p:nvSpPr>
        <p:spPr/>
        <p:txBody>
          <a:bodyPr/>
          <a:lstStyle/>
          <a:p>
            <a:r>
              <a:rPr lang="en-US"/>
              <a:t>October 2021</a:t>
            </a:r>
          </a:p>
        </p:txBody>
      </p:sp>
      <p:sp>
        <p:nvSpPr>
          <p:cNvPr id="7" name="Footer Placeholder 6">
            <a:extLst>
              <a:ext uri="{FF2B5EF4-FFF2-40B4-BE49-F238E27FC236}">
                <a16:creationId xmlns:a16="http://schemas.microsoft.com/office/drawing/2014/main" id="{E804B5DF-A4FA-4029-9F72-59078F7225DA}"/>
              </a:ext>
            </a:extLst>
          </p:cNvPr>
          <p:cNvSpPr>
            <a:spLocks noGrp="1"/>
          </p:cNvSpPr>
          <p:nvPr>
            <p:ph type="ftr" sz="quarter" idx="11"/>
          </p:nvPr>
        </p:nvSpPr>
        <p:spPr/>
        <p:txBody>
          <a:bodyPr/>
          <a:lstStyle/>
          <a:p>
            <a:r>
              <a:rPr lang="en-US"/>
              <a:t>Virtual AskQC Office Hours: Getting a fix on fixed field elements</a:t>
            </a:r>
          </a:p>
        </p:txBody>
      </p:sp>
      <p:sp>
        <p:nvSpPr>
          <p:cNvPr id="2" name="Slide Number Placeholder 1">
            <a:extLst>
              <a:ext uri="{FF2B5EF4-FFF2-40B4-BE49-F238E27FC236}">
                <a16:creationId xmlns:a16="http://schemas.microsoft.com/office/drawing/2014/main" id="{DCF08608-9179-4238-9829-7B8C2B01AF6B}"/>
              </a:ext>
            </a:extLst>
          </p:cNvPr>
          <p:cNvSpPr>
            <a:spLocks noGrp="1"/>
          </p:cNvSpPr>
          <p:nvPr>
            <p:ph type="sldNum" sz="quarter" idx="12"/>
          </p:nvPr>
        </p:nvSpPr>
        <p:spPr/>
        <p:txBody>
          <a:bodyPr/>
          <a:lstStyle/>
          <a:p>
            <a:fld id="{42AC7B73-7B68-441A-8047-75BA31C9DB5A}" type="slidenum">
              <a:rPr lang="en-US" smtClean="0"/>
              <a:pPr/>
              <a:t>4</a:t>
            </a:fld>
            <a:endParaRPr lang="en-US"/>
          </a:p>
        </p:txBody>
      </p:sp>
      <p:pic>
        <p:nvPicPr>
          <p:cNvPr id="8" name="Picture 7">
            <a:extLst>
              <a:ext uri="{FF2B5EF4-FFF2-40B4-BE49-F238E27FC236}">
                <a16:creationId xmlns:a16="http://schemas.microsoft.com/office/drawing/2014/main" id="{BAE6AED9-822F-4F8B-B6DA-EE4F40687CEC}"/>
              </a:ext>
            </a:extLst>
          </p:cNvPr>
          <p:cNvPicPr>
            <a:picLocks noChangeAspect="1"/>
          </p:cNvPicPr>
          <p:nvPr/>
        </p:nvPicPr>
        <p:blipFill>
          <a:blip r:embed="rId4"/>
          <a:stretch>
            <a:fillRect/>
          </a:stretch>
        </p:blipFill>
        <p:spPr>
          <a:xfrm>
            <a:off x="4913097" y="148590"/>
            <a:ext cx="3602253" cy="4484133"/>
          </a:xfrm>
          <a:prstGeom prst="rect">
            <a:avLst/>
          </a:prstGeom>
          <a:ln>
            <a:solidFill>
              <a:schemeClr val="tx1">
                <a:lumMod val="50000"/>
                <a:lumOff val="50000"/>
              </a:schemeClr>
            </a:solidFill>
          </a:ln>
        </p:spPr>
      </p:pic>
    </p:spTree>
    <p:extLst>
      <p:ext uri="{BB962C8B-B14F-4D97-AF65-F5344CB8AC3E}">
        <p14:creationId xmlns:p14="http://schemas.microsoft.com/office/powerpoint/2010/main" val="215165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8D543C-EBB5-48B4-BD22-B33A407EA2B2}"/>
              </a:ext>
            </a:extLst>
          </p:cNvPr>
          <p:cNvSpPr>
            <a:spLocks noGrp="1"/>
          </p:cNvSpPr>
          <p:nvPr>
            <p:ph type="title"/>
          </p:nvPr>
        </p:nvSpPr>
        <p:spPr/>
        <p:txBody>
          <a:bodyPr/>
          <a:lstStyle/>
          <a:p>
            <a:r>
              <a:rPr lang="en-US"/>
              <a:t>Housekeeping</a:t>
            </a:r>
          </a:p>
        </p:txBody>
      </p:sp>
      <p:sp>
        <p:nvSpPr>
          <p:cNvPr id="10" name="Content Placeholder 9">
            <a:extLst>
              <a:ext uri="{FF2B5EF4-FFF2-40B4-BE49-F238E27FC236}">
                <a16:creationId xmlns:a16="http://schemas.microsoft.com/office/drawing/2014/main" id="{8CE5149C-24BC-4E13-BDA1-23183AADE8EF}"/>
              </a:ext>
            </a:extLst>
          </p:cNvPr>
          <p:cNvSpPr>
            <a:spLocks noGrp="1"/>
          </p:cNvSpPr>
          <p:nvPr>
            <p:ph sz="half" idx="1"/>
          </p:nvPr>
        </p:nvSpPr>
        <p:spPr/>
        <p:txBody>
          <a:bodyPr>
            <a:normAutofit/>
          </a:bodyPr>
          <a:lstStyle/>
          <a:p>
            <a:pPr marL="0" indent="0">
              <a:buNone/>
            </a:pPr>
            <a:r>
              <a:rPr lang="en-US">
                <a:solidFill>
                  <a:schemeClr val="bg2">
                    <a:lumMod val="75000"/>
                  </a:schemeClr>
                </a:solidFill>
              </a:rPr>
              <a:t>This session is being recorded</a:t>
            </a:r>
          </a:p>
          <a:p>
            <a:pPr marL="0" indent="0">
              <a:buNone/>
            </a:pPr>
            <a:r>
              <a:rPr lang="en-US">
                <a:solidFill>
                  <a:schemeClr val="bg2">
                    <a:lumMod val="75000"/>
                  </a:schemeClr>
                </a:solidFill>
              </a:rPr>
              <a:t>All session recordings, slides, and notes are available at </a:t>
            </a:r>
            <a:r>
              <a:rPr lang="en-US">
                <a:solidFill>
                  <a:schemeClr val="bg2">
                    <a:lumMod val="75000"/>
                  </a:schemeClr>
                </a:solidFill>
                <a:hlinkClick r:id="rId3">
                  <a:extLst>
                    <a:ext uri="{A12FA001-AC4F-418D-AE19-62706E023703}">
                      <ahyp:hlinkClr xmlns:ahyp="http://schemas.microsoft.com/office/drawing/2018/hyperlinkcolor" val="tx"/>
                    </a:ext>
                  </a:extLst>
                </a:hlinkClick>
              </a:rPr>
              <a:t>oc.lc/askqc</a:t>
            </a:r>
            <a:endParaRPr lang="en-US">
              <a:solidFill>
                <a:schemeClr val="bg2">
                  <a:lumMod val="75000"/>
                </a:schemeClr>
              </a:solidFill>
            </a:endParaRPr>
          </a:p>
          <a:p>
            <a:pPr marL="0" indent="0">
              <a:buNone/>
            </a:pPr>
            <a:r>
              <a:rPr lang="en-US">
                <a:solidFill>
                  <a:srgbClr val="AFABAB"/>
                </a:solidFill>
              </a:rPr>
              <a:t>Enter questions in chat to “Everyone” at any time during the presentation.</a:t>
            </a:r>
          </a:p>
          <a:p>
            <a:pPr marL="0" indent="0">
              <a:buNone/>
            </a:pPr>
            <a:r>
              <a:rPr lang="en-US"/>
              <a:t>After the session, you will be directed to a brief, optional survey</a:t>
            </a:r>
          </a:p>
        </p:txBody>
      </p:sp>
      <p:pic>
        <p:nvPicPr>
          <p:cNvPr id="3" name="Content Placeholder 2" descr="A screenshot of text&#10;&#10;Description automatically generated">
            <a:extLst>
              <a:ext uri="{FF2B5EF4-FFF2-40B4-BE49-F238E27FC236}">
                <a16:creationId xmlns:a16="http://schemas.microsoft.com/office/drawing/2014/main" id="{D6036123-BDAC-4C9B-9EF6-7B6CBD194C1C}"/>
              </a:ext>
            </a:extLst>
          </p:cNvPr>
          <p:cNvPicPr>
            <a:picLocks noGrp="1" noChangeAspect="1"/>
          </p:cNvPicPr>
          <p:nvPr>
            <p:ph sz="half" idx="2"/>
          </p:nvPr>
        </p:nvPicPr>
        <p:blipFill>
          <a:blip r:embed="rId4"/>
          <a:stretch>
            <a:fillRect/>
          </a:stretch>
        </p:blipFill>
        <p:spPr>
          <a:xfrm>
            <a:off x="4629150" y="634714"/>
            <a:ext cx="3886200" cy="3693096"/>
          </a:xfrm>
          <a:ln>
            <a:solidFill>
              <a:schemeClr val="tx1">
                <a:lumMod val="50000"/>
                <a:lumOff val="50000"/>
              </a:schemeClr>
            </a:solidFill>
          </a:ln>
        </p:spPr>
      </p:pic>
      <p:sp>
        <p:nvSpPr>
          <p:cNvPr id="6" name="Date Placeholder 5">
            <a:extLst>
              <a:ext uri="{FF2B5EF4-FFF2-40B4-BE49-F238E27FC236}">
                <a16:creationId xmlns:a16="http://schemas.microsoft.com/office/drawing/2014/main" id="{337C63B5-569E-46B6-AE9C-8C66D8C8AF2B}"/>
              </a:ext>
            </a:extLst>
          </p:cNvPr>
          <p:cNvSpPr>
            <a:spLocks noGrp="1"/>
          </p:cNvSpPr>
          <p:nvPr>
            <p:ph type="dt" sz="half" idx="10"/>
          </p:nvPr>
        </p:nvSpPr>
        <p:spPr/>
        <p:txBody>
          <a:bodyPr/>
          <a:lstStyle/>
          <a:p>
            <a:r>
              <a:rPr lang="en-US"/>
              <a:t>October 2021</a:t>
            </a:r>
          </a:p>
        </p:txBody>
      </p:sp>
      <p:sp>
        <p:nvSpPr>
          <p:cNvPr id="7" name="Footer Placeholder 6">
            <a:extLst>
              <a:ext uri="{FF2B5EF4-FFF2-40B4-BE49-F238E27FC236}">
                <a16:creationId xmlns:a16="http://schemas.microsoft.com/office/drawing/2014/main" id="{E804B5DF-A4FA-4029-9F72-59078F7225DA}"/>
              </a:ext>
            </a:extLst>
          </p:cNvPr>
          <p:cNvSpPr>
            <a:spLocks noGrp="1"/>
          </p:cNvSpPr>
          <p:nvPr>
            <p:ph type="ftr" sz="quarter" idx="11"/>
          </p:nvPr>
        </p:nvSpPr>
        <p:spPr/>
        <p:txBody>
          <a:bodyPr/>
          <a:lstStyle/>
          <a:p>
            <a:r>
              <a:rPr lang="en-US"/>
              <a:t>Virtual AskQC Office Hours: Getting a fix on fixed field elements</a:t>
            </a:r>
          </a:p>
        </p:txBody>
      </p:sp>
      <p:sp>
        <p:nvSpPr>
          <p:cNvPr id="2" name="Slide Number Placeholder 1">
            <a:extLst>
              <a:ext uri="{FF2B5EF4-FFF2-40B4-BE49-F238E27FC236}">
                <a16:creationId xmlns:a16="http://schemas.microsoft.com/office/drawing/2014/main" id="{9087B49B-300F-4AC7-A8C5-67756AB1B104}"/>
              </a:ext>
            </a:extLst>
          </p:cNvPr>
          <p:cNvSpPr>
            <a:spLocks noGrp="1"/>
          </p:cNvSpPr>
          <p:nvPr>
            <p:ph type="sldNum" sz="quarter" idx="12"/>
          </p:nvPr>
        </p:nvSpPr>
        <p:spPr/>
        <p:txBody>
          <a:bodyPr/>
          <a:lstStyle/>
          <a:p>
            <a:fld id="{42AC7B73-7B68-441A-8047-75BA31C9DB5A}" type="slidenum">
              <a:rPr lang="en-US" smtClean="0"/>
              <a:pPr/>
              <a:t>5</a:t>
            </a:fld>
            <a:endParaRPr lang="en-US"/>
          </a:p>
        </p:txBody>
      </p:sp>
    </p:spTree>
    <p:extLst>
      <p:ext uri="{BB962C8B-B14F-4D97-AF65-F5344CB8AC3E}">
        <p14:creationId xmlns:p14="http://schemas.microsoft.com/office/powerpoint/2010/main" val="131126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22414CB-D874-48D2-BD34-4BB5176F6809}"/>
              </a:ext>
            </a:extLst>
          </p:cNvPr>
          <p:cNvPicPr>
            <a:picLocks noGrp="1" noChangeAspect="1"/>
          </p:cNvPicPr>
          <p:nvPr>
            <p:ph type="pic" sz="quarter" idx="13"/>
          </p:nvPr>
        </p:nvPicPr>
        <p:blipFill>
          <a:blip r:embed="rId3"/>
          <a:srcRect l="24076" r="24076"/>
          <a:stretch>
            <a:fillRect/>
          </a:stretch>
        </p:blipFill>
        <p:spPr/>
      </p:pic>
      <p:sp>
        <p:nvSpPr>
          <p:cNvPr id="51" name="Text Placeholder 50">
            <a:extLst>
              <a:ext uri="{FF2B5EF4-FFF2-40B4-BE49-F238E27FC236}">
                <a16:creationId xmlns:a16="http://schemas.microsoft.com/office/drawing/2014/main" id="{0773F385-CF2E-4ABD-81B0-22FFA442D5C6}"/>
              </a:ext>
            </a:extLst>
          </p:cNvPr>
          <p:cNvSpPr>
            <a:spLocks noGrp="1"/>
          </p:cNvSpPr>
          <p:nvPr>
            <p:ph type="body" sz="quarter" idx="14"/>
          </p:nvPr>
        </p:nvSpPr>
        <p:spPr/>
        <p:txBody>
          <a:bodyPr/>
          <a:lstStyle/>
          <a:p>
            <a:r>
              <a:rPr lang="en-US">
                <a:cs typeface="Calibri"/>
              </a:rPr>
              <a:t>Shanna Griffith</a:t>
            </a:r>
            <a:endParaRPr lang="en-US"/>
          </a:p>
        </p:txBody>
      </p:sp>
      <p:sp>
        <p:nvSpPr>
          <p:cNvPr id="52" name="Text Placeholder 51">
            <a:extLst>
              <a:ext uri="{FF2B5EF4-FFF2-40B4-BE49-F238E27FC236}">
                <a16:creationId xmlns:a16="http://schemas.microsoft.com/office/drawing/2014/main" id="{707B4703-BB4F-40B2-B74A-F15F7B0E7BC4}"/>
              </a:ext>
            </a:extLst>
          </p:cNvPr>
          <p:cNvSpPr>
            <a:spLocks noGrp="1"/>
          </p:cNvSpPr>
          <p:nvPr>
            <p:ph type="body" sz="quarter" idx="15"/>
          </p:nvPr>
        </p:nvSpPr>
        <p:spPr/>
        <p:txBody>
          <a:bodyPr/>
          <a:lstStyle/>
          <a:p>
            <a:r>
              <a:rPr lang="en-US">
                <a:cs typeface="Calibri"/>
              </a:rPr>
              <a:t>Database Specialist</a:t>
            </a:r>
            <a:endParaRPr lang="en-US"/>
          </a:p>
        </p:txBody>
      </p:sp>
      <p:sp>
        <p:nvSpPr>
          <p:cNvPr id="53" name="Picture Placeholder 52">
            <a:extLst>
              <a:ext uri="{FF2B5EF4-FFF2-40B4-BE49-F238E27FC236}">
                <a16:creationId xmlns:a16="http://schemas.microsoft.com/office/drawing/2014/main" id="{F072F594-3BE5-432B-B5DD-CF555F9A73B6}"/>
              </a:ext>
            </a:extLst>
          </p:cNvPr>
          <p:cNvSpPr>
            <a:spLocks noGrp="1"/>
          </p:cNvSpPr>
          <p:nvPr>
            <p:ph type="pic" sz="quarter" idx="16"/>
          </p:nvPr>
        </p:nvSpPr>
        <p:spPr/>
      </p:sp>
      <p:sp>
        <p:nvSpPr>
          <p:cNvPr id="54" name="Text Placeholder 53">
            <a:extLst>
              <a:ext uri="{FF2B5EF4-FFF2-40B4-BE49-F238E27FC236}">
                <a16:creationId xmlns:a16="http://schemas.microsoft.com/office/drawing/2014/main" id="{325E6F01-5E37-4080-81F3-66DC0339890A}"/>
              </a:ext>
            </a:extLst>
          </p:cNvPr>
          <p:cNvSpPr>
            <a:spLocks noGrp="1"/>
          </p:cNvSpPr>
          <p:nvPr>
            <p:ph type="body" sz="quarter" idx="17"/>
          </p:nvPr>
        </p:nvSpPr>
        <p:spPr/>
        <p:txBody>
          <a:bodyPr/>
          <a:lstStyle/>
          <a:p>
            <a:endParaRPr lang="en-US"/>
          </a:p>
        </p:txBody>
      </p:sp>
      <p:sp>
        <p:nvSpPr>
          <p:cNvPr id="55" name="Text Placeholder 54">
            <a:extLst>
              <a:ext uri="{FF2B5EF4-FFF2-40B4-BE49-F238E27FC236}">
                <a16:creationId xmlns:a16="http://schemas.microsoft.com/office/drawing/2014/main" id="{5C49D72A-3C4B-4262-8294-2696D85EBDE5}"/>
              </a:ext>
            </a:extLst>
          </p:cNvPr>
          <p:cNvSpPr>
            <a:spLocks noGrp="1"/>
          </p:cNvSpPr>
          <p:nvPr>
            <p:ph type="body" sz="quarter" idx="18"/>
          </p:nvPr>
        </p:nvSpPr>
        <p:spPr/>
        <p:txBody>
          <a:bodyPr/>
          <a:lstStyle/>
          <a:p>
            <a:endParaRPr lang="en-US"/>
          </a:p>
        </p:txBody>
      </p:sp>
      <p:pic>
        <p:nvPicPr>
          <p:cNvPr id="9" name="Picture Placeholder 8">
            <a:extLst>
              <a:ext uri="{FF2B5EF4-FFF2-40B4-BE49-F238E27FC236}">
                <a16:creationId xmlns:a16="http://schemas.microsoft.com/office/drawing/2014/main" id="{3E9C3EF0-3EA3-4E0A-BAB1-078AA437FC85}"/>
              </a:ext>
            </a:extLst>
          </p:cNvPr>
          <p:cNvPicPr>
            <a:picLocks noGrp="1" noChangeAspect="1"/>
          </p:cNvPicPr>
          <p:nvPr>
            <p:ph type="pic" sz="quarter" idx="22"/>
          </p:nvPr>
        </p:nvPicPr>
        <p:blipFill>
          <a:blip r:embed="rId4"/>
          <a:srcRect t="1860" b="1860"/>
          <a:stretch>
            <a:fillRect/>
          </a:stretch>
        </p:blipFill>
        <p:spPr/>
      </p:pic>
      <p:sp>
        <p:nvSpPr>
          <p:cNvPr id="57" name="Text Placeholder 56">
            <a:extLst>
              <a:ext uri="{FF2B5EF4-FFF2-40B4-BE49-F238E27FC236}">
                <a16:creationId xmlns:a16="http://schemas.microsoft.com/office/drawing/2014/main" id="{585FA330-AE97-4120-B0DE-AC9B924041D0}"/>
              </a:ext>
            </a:extLst>
          </p:cNvPr>
          <p:cNvSpPr>
            <a:spLocks noGrp="1"/>
          </p:cNvSpPr>
          <p:nvPr>
            <p:ph type="body" sz="quarter" idx="23"/>
          </p:nvPr>
        </p:nvSpPr>
        <p:spPr/>
        <p:txBody>
          <a:bodyPr/>
          <a:lstStyle/>
          <a:p>
            <a:r>
              <a:rPr lang="en-US">
                <a:cs typeface="Calibri"/>
              </a:rPr>
              <a:t>Cynthia Whitacre</a:t>
            </a:r>
            <a:endParaRPr lang="en-US"/>
          </a:p>
        </p:txBody>
      </p:sp>
      <p:sp>
        <p:nvSpPr>
          <p:cNvPr id="58" name="Text Placeholder 57">
            <a:extLst>
              <a:ext uri="{FF2B5EF4-FFF2-40B4-BE49-F238E27FC236}">
                <a16:creationId xmlns:a16="http://schemas.microsoft.com/office/drawing/2014/main" id="{CFB2BEEC-6EBC-48E5-93DD-6D1162696C19}"/>
              </a:ext>
            </a:extLst>
          </p:cNvPr>
          <p:cNvSpPr>
            <a:spLocks noGrp="1"/>
          </p:cNvSpPr>
          <p:nvPr>
            <p:ph type="body" sz="quarter" idx="24"/>
          </p:nvPr>
        </p:nvSpPr>
        <p:spPr/>
        <p:txBody>
          <a:bodyPr/>
          <a:lstStyle/>
          <a:p>
            <a:r>
              <a:rPr lang="en-US">
                <a:cs typeface="Calibri"/>
              </a:rPr>
              <a:t>Senior Metadata Operations Manager</a:t>
            </a:r>
            <a:endParaRPr lang="en-US"/>
          </a:p>
        </p:txBody>
      </p:sp>
      <p:pic>
        <p:nvPicPr>
          <p:cNvPr id="13" name="Picture Placeholder 12">
            <a:extLst>
              <a:ext uri="{FF2B5EF4-FFF2-40B4-BE49-F238E27FC236}">
                <a16:creationId xmlns:a16="http://schemas.microsoft.com/office/drawing/2014/main" id="{44F29F06-6EC1-4955-9211-7EB22833ACE1}"/>
              </a:ext>
            </a:extLst>
          </p:cNvPr>
          <p:cNvPicPr>
            <a:picLocks noGrp="1" noChangeAspect="1"/>
          </p:cNvPicPr>
          <p:nvPr>
            <p:ph type="pic" sz="quarter" idx="25"/>
          </p:nvPr>
        </p:nvPicPr>
        <p:blipFill>
          <a:blip r:embed="rId5"/>
          <a:srcRect l="24044" r="24044"/>
          <a:stretch>
            <a:fillRect/>
          </a:stretch>
        </p:blipFill>
        <p:spPr/>
      </p:pic>
      <p:sp>
        <p:nvSpPr>
          <p:cNvPr id="60" name="Text Placeholder 59">
            <a:extLst>
              <a:ext uri="{FF2B5EF4-FFF2-40B4-BE49-F238E27FC236}">
                <a16:creationId xmlns:a16="http://schemas.microsoft.com/office/drawing/2014/main" id="{0F103989-AB21-43CD-ABF7-A0ADB2700C51}"/>
              </a:ext>
            </a:extLst>
          </p:cNvPr>
          <p:cNvSpPr>
            <a:spLocks noGrp="1"/>
          </p:cNvSpPr>
          <p:nvPr>
            <p:ph type="body" sz="quarter" idx="26"/>
          </p:nvPr>
        </p:nvSpPr>
        <p:spPr/>
        <p:txBody>
          <a:bodyPr/>
          <a:lstStyle/>
          <a:p>
            <a:r>
              <a:rPr lang="en-US">
                <a:cs typeface="Calibri"/>
              </a:rPr>
              <a:t>Hayley Moreno</a:t>
            </a:r>
            <a:endParaRPr lang="en-US"/>
          </a:p>
        </p:txBody>
      </p:sp>
      <p:sp>
        <p:nvSpPr>
          <p:cNvPr id="61" name="Text Placeholder 60">
            <a:extLst>
              <a:ext uri="{FF2B5EF4-FFF2-40B4-BE49-F238E27FC236}">
                <a16:creationId xmlns:a16="http://schemas.microsoft.com/office/drawing/2014/main" id="{54707B5D-3D28-45AC-879C-6C056F65D59A}"/>
              </a:ext>
            </a:extLst>
          </p:cNvPr>
          <p:cNvSpPr>
            <a:spLocks noGrp="1"/>
          </p:cNvSpPr>
          <p:nvPr>
            <p:ph type="body" sz="quarter" idx="27"/>
          </p:nvPr>
        </p:nvSpPr>
        <p:spPr/>
        <p:txBody>
          <a:bodyPr/>
          <a:lstStyle/>
          <a:p>
            <a:r>
              <a:rPr lang="en-US">
                <a:cs typeface="Calibri"/>
              </a:rPr>
              <a:t>Database Specialist</a:t>
            </a:r>
            <a:endParaRPr lang="en-US"/>
          </a:p>
        </p:txBody>
      </p:sp>
      <p:pic>
        <p:nvPicPr>
          <p:cNvPr id="11" name="Picture Placeholder 10">
            <a:extLst>
              <a:ext uri="{FF2B5EF4-FFF2-40B4-BE49-F238E27FC236}">
                <a16:creationId xmlns:a16="http://schemas.microsoft.com/office/drawing/2014/main" id="{4D57AED7-0375-49E0-8640-4BDA0ED0F914}"/>
              </a:ext>
            </a:extLst>
          </p:cNvPr>
          <p:cNvPicPr>
            <a:picLocks noGrp="1" noChangeAspect="1"/>
          </p:cNvPicPr>
          <p:nvPr>
            <p:ph type="pic" sz="quarter" idx="31"/>
          </p:nvPr>
        </p:nvPicPr>
        <p:blipFill>
          <a:blip r:embed="rId6"/>
          <a:srcRect l="24076" r="24076"/>
          <a:stretch>
            <a:fillRect/>
          </a:stretch>
        </p:blipFill>
        <p:spPr/>
      </p:pic>
      <p:sp>
        <p:nvSpPr>
          <p:cNvPr id="63" name="Text Placeholder 62">
            <a:extLst>
              <a:ext uri="{FF2B5EF4-FFF2-40B4-BE49-F238E27FC236}">
                <a16:creationId xmlns:a16="http://schemas.microsoft.com/office/drawing/2014/main" id="{58EC98DE-DE9C-4932-BE3D-AF036AC6876E}"/>
              </a:ext>
            </a:extLst>
          </p:cNvPr>
          <p:cNvSpPr>
            <a:spLocks noGrp="1"/>
          </p:cNvSpPr>
          <p:nvPr>
            <p:ph type="body" sz="quarter" idx="32"/>
          </p:nvPr>
        </p:nvSpPr>
        <p:spPr/>
        <p:txBody>
          <a:bodyPr/>
          <a:lstStyle/>
          <a:p>
            <a:r>
              <a:rPr lang="en-US">
                <a:cs typeface="Calibri"/>
              </a:rPr>
              <a:t>Jay Weitz</a:t>
            </a:r>
            <a:endParaRPr lang="en-US"/>
          </a:p>
        </p:txBody>
      </p:sp>
      <p:sp>
        <p:nvSpPr>
          <p:cNvPr id="64" name="Text Placeholder 63">
            <a:extLst>
              <a:ext uri="{FF2B5EF4-FFF2-40B4-BE49-F238E27FC236}">
                <a16:creationId xmlns:a16="http://schemas.microsoft.com/office/drawing/2014/main" id="{3005BD0E-AA4E-408D-B099-182F0BC791B1}"/>
              </a:ext>
            </a:extLst>
          </p:cNvPr>
          <p:cNvSpPr>
            <a:spLocks noGrp="1"/>
          </p:cNvSpPr>
          <p:nvPr>
            <p:ph type="body" sz="quarter" idx="33"/>
          </p:nvPr>
        </p:nvSpPr>
        <p:spPr/>
        <p:txBody>
          <a:bodyPr/>
          <a:lstStyle/>
          <a:p>
            <a:r>
              <a:rPr lang="en-US">
                <a:cs typeface="Calibri"/>
              </a:rPr>
              <a:t>Senior Consulting Database Specialist</a:t>
            </a:r>
            <a:endParaRPr lang="en-US"/>
          </a:p>
        </p:txBody>
      </p:sp>
      <p:pic>
        <p:nvPicPr>
          <p:cNvPr id="17" name="Picture Placeholder 16">
            <a:extLst>
              <a:ext uri="{FF2B5EF4-FFF2-40B4-BE49-F238E27FC236}">
                <a16:creationId xmlns:a16="http://schemas.microsoft.com/office/drawing/2014/main" id="{BFEEDD87-F406-4D26-AB93-5CD48D66D2B4}"/>
              </a:ext>
            </a:extLst>
          </p:cNvPr>
          <p:cNvPicPr>
            <a:picLocks noGrp="1" noChangeAspect="1"/>
          </p:cNvPicPr>
          <p:nvPr>
            <p:ph type="pic" sz="quarter" idx="34"/>
          </p:nvPr>
        </p:nvPicPr>
        <p:blipFill>
          <a:blip r:embed="rId7"/>
          <a:srcRect l="24044" r="24044"/>
          <a:stretch>
            <a:fillRect/>
          </a:stretch>
        </p:blipFill>
        <p:spPr/>
      </p:pic>
      <p:sp>
        <p:nvSpPr>
          <p:cNvPr id="66" name="Text Placeholder 65">
            <a:extLst>
              <a:ext uri="{FF2B5EF4-FFF2-40B4-BE49-F238E27FC236}">
                <a16:creationId xmlns:a16="http://schemas.microsoft.com/office/drawing/2014/main" id="{6078E0A5-1E25-45C9-B7A9-4A96F0BE58BE}"/>
              </a:ext>
            </a:extLst>
          </p:cNvPr>
          <p:cNvSpPr>
            <a:spLocks noGrp="1"/>
          </p:cNvSpPr>
          <p:nvPr>
            <p:ph type="body" sz="quarter" idx="35"/>
          </p:nvPr>
        </p:nvSpPr>
        <p:spPr/>
        <p:txBody>
          <a:bodyPr/>
          <a:lstStyle/>
          <a:p>
            <a:r>
              <a:rPr lang="en-US">
                <a:cs typeface="Calibri"/>
              </a:rPr>
              <a:t>Charlene Morrison</a:t>
            </a:r>
            <a:endParaRPr lang="en-US"/>
          </a:p>
        </p:txBody>
      </p:sp>
      <p:sp>
        <p:nvSpPr>
          <p:cNvPr id="67" name="Text Placeholder 66">
            <a:extLst>
              <a:ext uri="{FF2B5EF4-FFF2-40B4-BE49-F238E27FC236}">
                <a16:creationId xmlns:a16="http://schemas.microsoft.com/office/drawing/2014/main" id="{A5098200-6EF1-4C2D-BE3F-F81972A7E9B4}"/>
              </a:ext>
            </a:extLst>
          </p:cNvPr>
          <p:cNvSpPr>
            <a:spLocks noGrp="1"/>
          </p:cNvSpPr>
          <p:nvPr>
            <p:ph type="body" sz="quarter" idx="36"/>
          </p:nvPr>
        </p:nvSpPr>
        <p:spPr/>
        <p:txBody>
          <a:bodyPr/>
          <a:lstStyle/>
          <a:p>
            <a:r>
              <a:rPr lang="en-US">
                <a:cs typeface="Calibri"/>
              </a:rPr>
              <a:t>Database Specialist</a:t>
            </a:r>
            <a:endParaRPr lang="en-US"/>
          </a:p>
        </p:txBody>
      </p:sp>
      <p:sp>
        <p:nvSpPr>
          <p:cNvPr id="8" name="Title 7">
            <a:extLst>
              <a:ext uri="{FF2B5EF4-FFF2-40B4-BE49-F238E27FC236}">
                <a16:creationId xmlns:a16="http://schemas.microsoft.com/office/drawing/2014/main" id="{144CB1A5-FC45-45AC-954F-F5CC964AA8BA}"/>
              </a:ext>
            </a:extLst>
          </p:cNvPr>
          <p:cNvSpPr>
            <a:spLocks noGrp="1"/>
          </p:cNvSpPr>
          <p:nvPr>
            <p:ph type="title"/>
          </p:nvPr>
        </p:nvSpPr>
        <p:spPr/>
        <p:txBody>
          <a:bodyPr/>
          <a:lstStyle/>
          <a:p>
            <a:r>
              <a:rPr lang="en-US"/>
              <a:t>On the call today</a:t>
            </a:r>
          </a:p>
        </p:txBody>
      </p:sp>
      <p:sp>
        <p:nvSpPr>
          <p:cNvPr id="5" name="Date Placeholder 4">
            <a:extLst>
              <a:ext uri="{FF2B5EF4-FFF2-40B4-BE49-F238E27FC236}">
                <a16:creationId xmlns:a16="http://schemas.microsoft.com/office/drawing/2014/main" id="{70B7EF20-6DEB-4CAB-BABC-45360AB95D98}"/>
              </a:ext>
            </a:extLst>
          </p:cNvPr>
          <p:cNvSpPr>
            <a:spLocks noGrp="1"/>
          </p:cNvSpPr>
          <p:nvPr>
            <p:ph type="dt" sz="half" idx="37"/>
          </p:nvPr>
        </p:nvSpPr>
        <p:spPr/>
        <p:txBody>
          <a:bodyPr/>
          <a:lstStyle/>
          <a:p>
            <a:r>
              <a:rPr lang="en-US"/>
              <a:t>October 2021</a:t>
            </a:r>
          </a:p>
        </p:txBody>
      </p:sp>
      <p:sp>
        <p:nvSpPr>
          <p:cNvPr id="6" name="Footer Placeholder 5">
            <a:extLst>
              <a:ext uri="{FF2B5EF4-FFF2-40B4-BE49-F238E27FC236}">
                <a16:creationId xmlns:a16="http://schemas.microsoft.com/office/drawing/2014/main" id="{8408A216-FB55-46F8-B988-0EB95B70921E}"/>
              </a:ext>
            </a:extLst>
          </p:cNvPr>
          <p:cNvSpPr>
            <a:spLocks noGrp="1"/>
          </p:cNvSpPr>
          <p:nvPr>
            <p:ph type="ftr" sz="quarter" idx="38"/>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3881C165-6E79-470B-9753-D23721BDC6F7}"/>
              </a:ext>
            </a:extLst>
          </p:cNvPr>
          <p:cNvSpPr>
            <a:spLocks noGrp="1"/>
          </p:cNvSpPr>
          <p:nvPr>
            <p:ph type="sldNum" sz="quarter" idx="39"/>
          </p:nvPr>
        </p:nvSpPr>
        <p:spPr/>
        <p:txBody>
          <a:bodyPr/>
          <a:lstStyle/>
          <a:p>
            <a:fld id="{42AC7B73-7B68-441A-8047-75BA31C9DB5A}" type="slidenum">
              <a:rPr lang="en-US" smtClean="0"/>
              <a:pPr/>
              <a:t>6</a:t>
            </a:fld>
            <a:endParaRPr lang="en-US"/>
          </a:p>
        </p:txBody>
      </p:sp>
    </p:spTree>
    <p:extLst>
      <p:ext uri="{BB962C8B-B14F-4D97-AF65-F5344CB8AC3E}">
        <p14:creationId xmlns:p14="http://schemas.microsoft.com/office/powerpoint/2010/main" val="254696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434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63154" y="1063154"/>
            <a:ext cx="5156864"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9674" y="1994553"/>
            <a:ext cx="3266696"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Yellow Flower Field Under Blue Cloudy Sky during Daytime ...">
            <a:extLst>
              <a:ext uri="{FF2B5EF4-FFF2-40B4-BE49-F238E27FC236}">
                <a16:creationId xmlns:a16="http://schemas.microsoft.com/office/drawing/2014/main" id="{AC87AEEA-3A10-4F7C-9013-CE0AE532B6D5}"/>
              </a:ext>
            </a:extLst>
          </p:cNvPr>
          <p:cNvPicPr>
            <a:picLocks noChangeAspect="1"/>
          </p:cNvPicPr>
          <p:nvPr/>
        </p:nvPicPr>
        <p:blipFill rotWithShape="1">
          <a:blip r:embed="rId3"/>
          <a:srcRect l="13661" r="7121"/>
          <a:stretch/>
        </p:blipFill>
        <p:spPr>
          <a:xfrm>
            <a:off x="3028949" y="10"/>
            <a:ext cx="6120019" cy="5156854"/>
          </a:xfrm>
          <a:prstGeom prst="rect">
            <a:avLst/>
          </a:prstGeom>
        </p:spPr>
      </p:pic>
      <p:sp>
        <p:nvSpPr>
          <p:cNvPr id="20" name="Freeform: Shape 19">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560516" y="900984"/>
            <a:ext cx="3606227"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7">
            <a:extLst>
              <a:ext uri="{FF2B5EF4-FFF2-40B4-BE49-F238E27FC236}">
                <a16:creationId xmlns:a16="http://schemas.microsoft.com/office/drawing/2014/main" id="{B3B397DF-43DB-4FD5-9289-C39AA0B7A7CE}"/>
              </a:ext>
            </a:extLst>
          </p:cNvPr>
          <p:cNvSpPr>
            <a:spLocks noGrp="1"/>
          </p:cNvSpPr>
          <p:nvPr>
            <p:ph type="title"/>
          </p:nvPr>
        </p:nvSpPr>
        <p:spPr>
          <a:xfrm>
            <a:off x="400854" y="2212790"/>
            <a:ext cx="2289220" cy="2648552"/>
          </a:xfrm>
        </p:spPr>
        <p:txBody>
          <a:bodyPr vert="horz" lIns="91440" tIns="45720" rIns="91440" bIns="45720" rtlCol="0" anchor="t">
            <a:normAutofit/>
          </a:bodyPr>
          <a:lstStyle/>
          <a:p>
            <a:pPr algn="r" defTabSz="914400"/>
            <a:r>
              <a:rPr lang="en-US" sz="3000">
                <a:solidFill>
                  <a:srgbClr val="FFFFFF"/>
                </a:solidFill>
              </a:rPr>
              <a:t>Getting a fix on </a:t>
            </a:r>
            <a:br>
              <a:rPr lang="en-US" sz="3000">
                <a:solidFill>
                  <a:srgbClr val="FFFFFF"/>
                </a:solidFill>
              </a:rPr>
            </a:br>
            <a:r>
              <a:rPr lang="en-US" sz="3000">
                <a:solidFill>
                  <a:srgbClr val="FFFFFF"/>
                </a:solidFill>
              </a:rPr>
              <a:t>fixed field elements</a:t>
            </a:r>
          </a:p>
        </p:txBody>
      </p:sp>
      <p:sp>
        <p:nvSpPr>
          <p:cNvPr id="9" name="Text Placeholder 8">
            <a:extLst>
              <a:ext uri="{FF2B5EF4-FFF2-40B4-BE49-F238E27FC236}">
                <a16:creationId xmlns:a16="http://schemas.microsoft.com/office/drawing/2014/main" id="{816EBAC4-3999-4B69-BED9-A84E4DE38C5E}"/>
              </a:ext>
            </a:extLst>
          </p:cNvPr>
          <p:cNvSpPr>
            <a:spLocks noGrp="1"/>
          </p:cNvSpPr>
          <p:nvPr>
            <p:ph type="body" idx="1"/>
          </p:nvPr>
        </p:nvSpPr>
        <p:spPr>
          <a:xfrm>
            <a:off x="583441" y="557852"/>
            <a:ext cx="2106633" cy="1036794"/>
          </a:xfrm>
        </p:spPr>
        <p:txBody>
          <a:bodyPr vert="horz" lIns="91440" tIns="45720" rIns="91440" bIns="45720" rtlCol="0" anchor="ctr">
            <a:normAutofit/>
          </a:bodyPr>
          <a:lstStyle/>
          <a:p>
            <a:pPr algn="ctr" defTabSz="914400">
              <a:spcBef>
                <a:spcPts val="1000"/>
              </a:spcBef>
            </a:pPr>
            <a:r>
              <a:rPr lang="en-US" sz="1400" b="1">
                <a:solidFill>
                  <a:srgbClr val="FFFFFF"/>
                </a:solidFill>
              </a:rPr>
              <a:t>Jay Weitz</a:t>
            </a:r>
            <a:endParaRPr lang="en-US" sz="1400">
              <a:solidFill>
                <a:srgbClr val="FFFFFF"/>
              </a:solidFill>
              <a:cs typeface="Calibri"/>
            </a:endParaRPr>
          </a:p>
          <a:p>
            <a:pPr algn="ctr" defTabSz="914400"/>
            <a:r>
              <a:rPr lang="en-US" sz="1400" b="1">
                <a:solidFill>
                  <a:srgbClr val="FFFFFF"/>
                </a:solidFill>
                <a:ea typeface="+mn-lt"/>
                <a:cs typeface="+mn-lt"/>
              </a:rPr>
              <a:t>Cynthia Whitacre </a:t>
            </a:r>
            <a:endParaRPr lang="en-US" sz="1400">
              <a:ea typeface="+mn-lt"/>
              <a:cs typeface="+mn-lt"/>
            </a:endParaRPr>
          </a:p>
          <a:p>
            <a:pPr algn="ctr" defTabSz="914400">
              <a:spcBef>
                <a:spcPts val="1000"/>
              </a:spcBef>
            </a:pPr>
            <a:endParaRPr lang="en-US" sz="1400" b="1"/>
          </a:p>
        </p:txBody>
      </p:sp>
      <p:sp>
        <p:nvSpPr>
          <p:cNvPr id="3" name="Footer Placeholder 2">
            <a:extLst>
              <a:ext uri="{FF2B5EF4-FFF2-40B4-BE49-F238E27FC236}">
                <a16:creationId xmlns:a16="http://schemas.microsoft.com/office/drawing/2014/main" id="{A31C15EB-D26F-4EAA-9C60-304DC482679A}"/>
              </a:ext>
            </a:extLst>
          </p:cNvPr>
          <p:cNvSpPr>
            <a:spLocks noGrp="1"/>
          </p:cNvSpPr>
          <p:nvPr>
            <p:ph type="ftr" sz="quarter" idx="11"/>
          </p:nvPr>
        </p:nvSpPr>
        <p:spPr>
          <a:xfrm rot="5400000">
            <a:off x="-1366771" y="1504247"/>
            <a:ext cx="3086099" cy="333240"/>
          </a:xfrm>
        </p:spPr>
        <p:txBody>
          <a:bodyPr vert="horz" lIns="91440" tIns="45720" rIns="91440" bIns="45720" rtlCol="0" anchor="ctr">
            <a:normAutofit/>
          </a:bodyPr>
          <a:lstStyle/>
          <a:p>
            <a:pPr defTabSz="914400">
              <a:spcAft>
                <a:spcPts val="600"/>
              </a:spcAft>
              <a:defRPr/>
            </a:pPr>
            <a:r>
              <a:rPr lang="en-US" sz="800" kern="1200">
                <a:solidFill>
                  <a:srgbClr val="FFFFFF"/>
                </a:solidFill>
                <a:latin typeface="Calibri" panose="020F0502020204030204"/>
                <a:ea typeface="+mn-ea"/>
                <a:cs typeface="+mn-cs"/>
              </a:rPr>
              <a:t>Virtual AskQC Office Hours: Getting a fix on fixed field elements</a:t>
            </a:r>
          </a:p>
        </p:txBody>
      </p:sp>
      <p:sp>
        <p:nvSpPr>
          <p:cNvPr id="2" name="Date Placeholder 1">
            <a:extLst>
              <a:ext uri="{FF2B5EF4-FFF2-40B4-BE49-F238E27FC236}">
                <a16:creationId xmlns:a16="http://schemas.microsoft.com/office/drawing/2014/main" id="{61B86C56-4AAD-4906-9836-A18DED9A1792}"/>
              </a:ext>
            </a:extLst>
          </p:cNvPr>
          <p:cNvSpPr>
            <a:spLocks noGrp="1"/>
          </p:cNvSpPr>
          <p:nvPr>
            <p:ph type="dt" sz="half" idx="10"/>
          </p:nvPr>
        </p:nvSpPr>
        <p:spPr>
          <a:xfrm>
            <a:off x="6727698" y="4841748"/>
            <a:ext cx="2057400" cy="273843"/>
          </a:xfrm>
        </p:spPr>
        <p:txBody>
          <a:bodyPr vert="horz" lIns="91440" tIns="45720" rIns="91440" bIns="45720" rtlCol="0" anchor="ctr">
            <a:normAutofit/>
          </a:bodyPr>
          <a:lstStyle/>
          <a:p>
            <a:pPr algn="r" defTabSz="914400">
              <a:spcAft>
                <a:spcPts val="600"/>
              </a:spcAft>
              <a:defRPr/>
            </a:pPr>
            <a:r>
              <a:rPr lang="en-US" sz="800">
                <a:solidFill>
                  <a:srgbClr val="FFFFFF"/>
                </a:solidFill>
                <a:latin typeface="Calibri" panose="020F0502020204030204"/>
              </a:rPr>
              <a:t>October 2021</a:t>
            </a:r>
          </a:p>
        </p:txBody>
      </p:sp>
      <p:sp>
        <p:nvSpPr>
          <p:cNvPr id="4" name="Slide Number Placeholder 3">
            <a:extLst>
              <a:ext uri="{FF2B5EF4-FFF2-40B4-BE49-F238E27FC236}">
                <a16:creationId xmlns:a16="http://schemas.microsoft.com/office/drawing/2014/main" id="{99136267-FA48-4BD1-A9A0-487E1765BC83}"/>
              </a:ext>
            </a:extLst>
          </p:cNvPr>
          <p:cNvSpPr>
            <a:spLocks noGrp="1"/>
          </p:cNvSpPr>
          <p:nvPr>
            <p:ph type="sldNum" sz="quarter" idx="12"/>
          </p:nvPr>
        </p:nvSpPr>
        <p:spPr>
          <a:xfrm>
            <a:off x="8778239" y="4841748"/>
            <a:ext cx="336042" cy="273843"/>
          </a:xfrm>
        </p:spPr>
        <p:txBody>
          <a:bodyPr vert="horz" lIns="91440" tIns="45720" rIns="91440" bIns="45720" rtlCol="0" anchor="ctr">
            <a:normAutofit/>
          </a:bodyPr>
          <a:lstStyle/>
          <a:p>
            <a:pPr algn="r" defTabSz="914400">
              <a:spcAft>
                <a:spcPts val="600"/>
              </a:spcAft>
              <a:defRPr/>
            </a:pPr>
            <a:fld id="{42AC7B73-7B68-441A-8047-75BA31C9DB5A}" type="slidenum">
              <a:rPr lang="en-US" sz="800">
                <a:solidFill>
                  <a:srgbClr val="FFFFFF"/>
                </a:solidFill>
                <a:latin typeface="Calibri" panose="020F0502020204030204"/>
              </a:rPr>
              <a:pPr algn="r" defTabSz="914400">
                <a:spcAft>
                  <a:spcPts val="600"/>
                </a:spcAft>
                <a:defRPr/>
              </a:pPr>
              <a:t>7</a:t>
            </a:fld>
            <a:endParaRPr lang="en-US" sz="800">
              <a:solidFill>
                <a:srgbClr val="FFFFFF"/>
              </a:solidFill>
              <a:latin typeface="Calibri" panose="020F0502020204030204"/>
            </a:endParaRPr>
          </a:p>
        </p:txBody>
      </p:sp>
    </p:spTree>
    <p:extLst>
      <p:ext uri="{BB962C8B-B14F-4D97-AF65-F5344CB8AC3E}">
        <p14:creationId xmlns:p14="http://schemas.microsoft.com/office/powerpoint/2010/main" val="111686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0467-C2C2-4B2B-A45F-EF990843C4EE}"/>
              </a:ext>
            </a:extLst>
          </p:cNvPr>
          <p:cNvSpPr>
            <a:spLocks noGrp="1"/>
          </p:cNvSpPr>
          <p:nvPr>
            <p:ph type="title"/>
          </p:nvPr>
        </p:nvSpPr>
        <p:spPr/>
        <p:txBody>
          <a:bodyPr/>
          <a:lstStyle/>
          <a:p>
            <a:r>
              <a:rPr lang="en-US">
                <a:cs typeface="Calibri Light"/>
              </a:rPr>
              <a:t>Elements common to all/most formats</a:t>
            </a:r>
            <a:endParaRPr lang="en-US"/>
          </a:p>
        </p:txBody>
      </p:sp>
      <p:sp>
        <p:nvSpPr>
          <p:cNvPr id="3" name="Content Placeholder 2">
            <a:extLst>
              <a:ext uri="{FF2B5EF4-FFF2-40B4-BE49-F238E27FC236}">
                <a16:creationId xmlns:a16="http://schemas.microsoft.com/office/drawing/2014/main" id="{3F3C16E9-065C-44D9-82C3-4DF3EC4404E4}"/>
              </a:ext>
            </a:extLst>
          </p:cNvPr>
          <p:cNvSpPr>
            <a:spLocks noGrp="1"/>
          </p:cNvSpPr>
          <p:nvPr>
            <p:ph idx="1"/>
          </p:nvPr>
        </p:nvSpPr>
        <p:spPr/>
        <p:txBody>
          <a:bodyPr vert="horz" lIns="91440" tIns="45720" rIns="91440" bIns="45720" rtlCol="0" anchor="t">
            <a:normAutofit lnSpcReduction="10000"/>
          </a:bodyPr>
          <a:lstStyle/>
          <a:p>
            <a:r>
              <a:rPr lang="en-US">
                <a:cs typeface="Calibri"/>
              </a:rPr>
              <a:t>Leader  </a:t>
            </a:r>
            <a:endParaRPr lang="en-US"/>
          </a:p>
          <a:p>
            <a:r>
              <a:rPr lang="en-US">
                <a:cs typeface="Calibri"/>
              </a:rPr>
              <a:t>001</a:t>
            </a:r>
          </a:p>
          <a:p>
            <a:r>
              <a:rPr lang="en-US">
                <a:cs typeface="Calibri"/>
              </a:rPr>
              <a:t>005</a:t>
            </a:r>
          </a:p>
          <a:p>
            <a:r>
              <a:rPr lang="en-US">
                <a:cs typeface="Calibri"/>
              </a:rPr>
              <a:t>006</a:t>
            </a:r>
          </a:p>
          <a:p>
            <a:r>
              <a:rPr lang="en-US">
                <a:cs typeface="Calibri"/>
              </a:rPr>
              <a:t>008</a:t>
            </a:r>
          </a:p>
          <a:p>
            <a:endParaRPr lang="en-US">
              <a:cs typeface="Calibri"/>
            </a:endParaRPr>
          </a:p>
          <a:p>
            <a:endParaRPr lang="en-US">
              <a:cs typeface="Calibri"/>
            </a:endParaRPr>
          </a:p>
          <a:p>
            <a:endParaRPr lang="en-US">
              <a:cs typeface="Calibri"/>
            </a:endParaRPr>
          </a:p>
          <a:p>
            <a:pPr marL="0" indent="0">
              <a:buNone/>
            </a:pPr>
            <a:r>
              <a:rPr lang="en-US" sz="1100">
                <a:cs typeface="Calibri"/>
              </a:rPr>
              <a:t>Photo on this slide and on the previous slide available via Creative Commons license</a:t>
            </a:r>
          </a:p>
        </p:txBody>
      </p:sp>
      <p:sp>
        <p:nvSpPr>
          <p:cNvPr id="5" name="Date Placeholder 4">
            <a:extLst>
              <a:ext uri="{FF2B5EF4-FFF2-40B4-BE49-F238E27FC236}">
                <a16:creationId xmlns:a16="http://schemas.microsoft.com/office/drawing/2014/main" id="{FA0E03D6-DABB-47EA-AA8F-9D190E52EE8C}"/>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90615F9A-0764-4D5A-9B82-4050B352A6F8}"/>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77EA0365-3DA3-4FBE-805B-E561C77FA5CD}"/>
              </a:ext>
            </a:extLst>
          </p:cNvPr>
          <p:cNvSpPr>
            <a:spLocks noGrp="1"/>
          </p:cNvSpPr>
          <p:nvPr>
            <p:ph type="sldNum" sz="quarter" idx="12"/>
          </p:nvPr>
        </p:nvSpPr>
        <p:spPr/>
        <p:txBody>
          <a:bodyPr/>
          <a:lstStyle/>
          <a:p>
            <a:fld id="{42AC7B73-7B68-441A-8047-75BA31C9DB5A}" type="slidenum">
              <a:rPr lang="en-US" smtClean="0"/>
              <a:pPr/>
              <a:t>8</a:t>
            </a:fld>
            <a:endParaRPr lang="en-US"/>
          </a:p>
        </p:txBody>
      </p:sp>
      <p:pic>
        <p:nvPicPr>
          <p:cNvPr id="4" name="Picture 7" descr="Field of sunflowers">
            <a:extLst>
              <a:ext uri="{FF2B5EF4-FFF2-40B4-BE49-F238E27FC236}">
                <a16:creationId xmlns:a16="http://schemas.microsoft.com/office/drawing/2014/main" id="{D83D7729-8D6C-48A1-BFEC-279E7406302F}"/>
              </a:ext>
            </a:extLst>
          </p:cNvPr>
          <p:cNvPicPr>
            <a:picLocks noChangeAspect="1"/>
          </p:cNvPicPr>
          <p:nvPr/>
        </p:nvPicPr>
        <p:blipFill>
          <a:blip r:embed="rId3"/>
          <a:stretch>
            <a:fillRect/>
          </a:stretch>
        </p:blipFill>
        <p:spPr>
          <a:xfrm>
            <a:off x="3776612" y="1095927"/>
            <a:ext cx="4581122" cy="2978471"/>
          </a:xfrm>
          <a:prstGeom prst="rect">
            <a:avLst/>
          </a:prstGeom>
        </p:spPr>
      </p:pic>
    </p:spTree>
    <p:extLst>
      <p:ext uri="{BB962C8B-B14F-4D97-AF65-F5344CB8AC3E}">
        <p14:creationId xmlns:p14="http://schemas.microsoft.com/office/powerpoint/2010/main" val="237186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2295-F138-4AAE-B84F-5C01074BD138}"/>
              </a:ext>
            </a:extLst>
          </p:cNvPr>
          <p:cNvSpPr>
            <a:spLocks noGrp="1"/>
          </p:cNvSpPr>
          <p:nvPr>
            <p:ph type="title"/>
          </p:nvPr>
        </p:nvSpPr>
        <p:spPr/>
        <p:txBody>
          <a:bodyPr/>
          <a:lstStyle/>
          <a:p>
            <a:r>
              <a:rPr lang="en-US">
                <a:cs typeface="Calibri Light"/>
              </a:rPr>
              <a:t>Leader/05 Record Status (Rec stat)</a:t>
            </a:r>
            <a:endParaRPr lang="en-US"/>
          </a:p>
        </p:txBody>
      </p:sp>
      <p:sp>
        <p:nvSpPr>
          <p:cNvPr id="3" name="Content Placeholder 2">
            <a:extLst>
              <a:ext uri="{FF2B5EF4-FFF2-40B4-BE49-F238E27FC236}">
                <a16:creationId xmlns:a16="http://schemas.microsoft.com/office/drawing/2014/main" id="{1504E29D-87E9-4CEA-893E-73968FB4EA5D}"/>
              </a:ext>
            </a:extLst>
          </p:cNvPr>
          <p:cNvSpPr>
            <a:spLocks noGrp="1"/>
          </p:cNvSpPr>
          <p:nvPr>
            <p:ph sz="half" idx="1"/>
          </p:nvPr>
        </p:nvSpPr>
        <p:spPr>
          <a:xfrm>
            <a:off x="510037" y="1272172"/>
            <a:ext cx="3886200" cy="3263504"/>
          </a:xfrm>
        </p:spPr>
        <p:txBody>
          <a:bodyPr vert="horz" lIns="91440" tIns="45720" rIns="91440" bIns="45720" rtlCol="0" anchor="t">
            <a:normAutofit lnSpcReduction="10000"/>
          </a:bodyPr>
          <a:lstStyle/>
          <a:p>
            <a:pPr marL="0" indent="0">
              <a:buNone/>
            </a:pPr>
            <a:r>
              <a:rPr lang="en-US">
                <a:cs typeface="Calibri"/>
              </a:rPr>
              <a:t>System supplied; cannot be edited</a:t>
            </a:r>
          </a:p>
          <a:p>
            <a:pPr marL="0" indent="0">
              <a:buNone/>
            </a:pPr>
            <a:r>
              <a:rPr lang="en-US">
                <a:cs typeface="Calibri"/>
              </a:rPr>
              <a:t>Default: </a:t>
            </a:r>
            <a:r>
              <a:rPr lang="en-US" i="1">
                <a:cs typeface="Calibri"/>
              </a:rPr>
              <a:t>n</a:t>
            </a:r>
            <a:r>
              <a:rPr lang="en-US">
                <a:cs typeface="Calibri"/>
              </a:rPr>
              <a:t> (new)</a:t>
            </a:r>
          </a:p>
          <a:p>
            <a:pPr marL="0" indent="0">
              <a:buNone/>
            </a:pPr>
            <a:endParaRPr lang="en-US">
              <a:cs typeface="Calibri"/>
            </a:endParaRPr>
          </a:p>
          <a:p>
            <a:pPr marL="0" indent="0">
              <a:buNone/>
            </a:pPr>
            <a:r>
              <a:rPr lang="en-US">
                <a:cs typeface="Calibri"/>
              </a:rPr>
              <a:t>Other values: </a:t>
            </a:r>
          </a:p>
          <a:p>
            <a:pPr marL="0" indent="0">
              <a:buNone/>
            </a:pPr>
            <a:r>
              <a:rPr lang="en-US" i="1">
                <a:cs typeface="Calibri"/>
              </a:rPr>
              <a:t>c</a:t>
            </a:r>
            <a:r>
              <a:rPr lang="en-US">
                <a:cs typeface="Calibri"/>
              </a:rPr>
              <a:t> (corrected or revised)</a:t>
            </a:r>
          </a:p>
          <a:p>
            <a:pPr marL="0" indent="0">
              <a:buNone/>
            </a:pPr>
            <a:r>
              <a:rPr lang="en-US" i="1">
                <a:cs typeface="Calibri"/>
              </a:rPr>
              <a:t>a</a:t>
            </a:r>
            <a:r>
              <a:rPr lang="en-US">
                <a:cs typeface="Calibri"/>
              </a:rPr>
              <a:t> (increase in encoding level)</a:t>
            </a:r>
          </a:p>
          <a:p>
            <a:pPr marL="0" indent="0">
              <a:buNone/>
            </a:pPr>
            <a:r>
              <a:rPr lang="en-US" i="1">
                <a:cs typeface="Calibri"/>
              </a:rPr>
              <a:t>p</a:t>
            </a:r>
            <a:r>
              <a:rPr lang="en-US">
                <a:cs typeface="Calibri"/>
              </a:rPr>
              <a:t> (increase in encoding level from prepublication)</a:t>
            </a:r>
          </a:p>
          <a:p>
            <a:pPr marL="0" indent="0">
              <a:buNone/>
            </a:pPr>
            <a:endParaRPr lang="en-US">
              <a:cs typeface="Calibri"/>
            </a:endParaRPr>
          </a:p>
        </p:txBody>
      </p:sp>
      <p:sp>
        <p:nvSpPr>
          <p:cNvPr id="4" name="Content Placeholder 3">
            <a:extLst>
              <a:ext uri="{FF2B5EF4-FFF2-40B4-BE49-F238E27FC236}">
                <a16:creationId xmlns:a16="http://schemas.microsoft.com/office/drawing/2014/main" id="{EF03114E-2039-43B9-84FE-BFD6B5AAFECE}"/>
              </a:ext>
            </a:extLst>
          </p:cNvPr>
          <p:cNvSpPr>
            <a:spLocks noGrp="1"/>
          </p:cNvSpPr>
          <p:nvPr>
            <p:ph sz="half" idx="2"/>
          </p:nvPr>
        </p:nvSpPr>
        <p:spPr/>
        <p:txBody>
          <a:bodyPr vert="horz" lIns="91440" tIns="45720" rIns="91440" bIns="45720" rtlCol="0" anchor="t">
            <a:normAutofit lnSpcReduction="10000"/>
          </a:bodyPr>
          <a:lstStyle/>
          <a:p>
            <a:pPr marL="0" indent="0">
              <a:buNone/>
            </a:pPr>
            <a:r>
              <a:rPr lang="en-US">
                <a:cs typeface="Calibri" panose="020F0502020204030204"/>
              </a:rPr>
              <a:t>Not indexed.</a:t>
            </a:r>
          </a:p>
          <a:p>
            <a:pPr marL="0" indent="0">
              <a:buNone/>
            </a:pPr>
            <a:r>
              <a:rPr lang="en-US">
                <a:cs typeface="Calibri" panose="020F0502020204030204"/>
              </a:rPr>
              <a:t>Plays no part in matching</a:t>
            </a:r>
          </a:p>
        </p:txBody>
      </p:sp>
      <p:sp>
        <p:nvSpPr>
          <p:cNvPr id="5" name="Date Placeholder 4">
            <a:extLst>
              <a:ext uri="{FF2B5EF4-FFF2-40B4-BE49-F238E27FC236}">
                <a16:creationId xmlns:a16="http://schemas.microsoft.com/office/drawing/2014/main" id="{58AEE74F-8D8D-4FAF-8CD6-E80B275B8FD6}"/>
              </a:ext>
            </a:extLst>
          </p:cNvPr>
          <p:cNvSpPr>
            <a:spLocks noGrp="1"/>
          </p:cNvSpPr>
          <p:nvPr>
            <p:ph type="dt" sz="half" idx="10"/>
          </p:nvPr>
        </p:nvSpPr>
        <p:spPr/>
        <p:txBody>
          <a:bodyPr/>
          <a:lstStyle/>
          <a:p>
            <a:r>
              <a:rPr lang="en-US"/>
              <a:t>October 2021</a:t>
            </a:r>
          </a:p>
        </p:txBody>
      </p:sp>
      <p:sp>
        <p:nvSpPr>
          <p:cNvPr id="6" name="Footer Placeholder 5">
            <a:extLst>
              <a:ext uri="{FF2B5EF4-FFF2-40B4-BE49-F238E27FC236}">
                <a16:creationId xmlns:a16="http://schemas.microsoft.com/office/drawing/2014/main" id="{8368A4F1-ED77-49EE-99FE-70B187528AEE}"/>
              </a:ext>
            </a:extLst>
          </p:cNvPr>
          <p:cNvSpPr>
            <a:spLocks noGrp="1"/>
          </p:cNvSpPr>
          <p:nvPr>
            <p:ph type="ftr" sz="quarter" idx="11"/>
          </p:nvPr>
        </p:nvSpPr>
        <p:spPr/>
        <p:txBody>
          <a:bodyPr/>
          <a:lstStyle/>
          <a:p>
            <a:r>
              <a:rPr lang="en-US"/>
              <a:t>Virtual AskQC Office Hours: Getting a fix on fixed field elements</a:t>
            </a:r>
          </a:p>
        </p:txBody>
      </p:sp>
      <p:sp>
        <p:nvSpPr>
          <p:cNvPr id="7" name="Slide Number Placeholder 6">
            <a:extLst>
              <a:ext uri="{FF2B5EF4-FFF2-40B4-BE49-F238E27FC236}">
                <a16:creationId xmlns:a16="http://schemas.microsoft.com/office/drawing/2014/main" id="{A2C9D953-F0A2-41EA-B18C-682F1697B8AC}"/>
              </a:ext>
            </a:extLst>
          </p:cNvPr>
          <p:cNvSpPr>
            <a:spLocks noGrp="1"/>
          </p:cNvSpPr>
          <p:nvPr>
            <p:ph type="sldNum" sz="quarter" idx="12"/>
          </p:nvPr>
        </p:nvSpPr>
        <p:spPr/>
        <p:txBody>
          <a:bodyPr/>
          <a:lstStyle/>
          <a:p>
            <a:fld id="{42AC7B73-7B68-441A-8047-75BA31C9DB5A}" type="slidenum">
              <a:rPr lang="en-US" smtClean="0"/>
              <a:pPr/>
              <a:t>9</a:t>
            </a:fld>
            <a:endParaRPr lang="en-US"/>
          </a:p>
        </p:txBody>
      </p:sp>
      <p:pic>
        <p:nvPicPr>
          <p:cNvPr id="9" name="Picture 10" descr="Graphical user interface, application&#10;&#10;Description automatically generated">
            <a:extLst>
              <a:ext uri="{FF2B5EF4-FFF2-40B4-BE49-F238E27FC236}">
                <a16:creationId xmlns:a16="http://schemas.microsoft.com/office/drawing/2014/main" id="{114672A5-8886-4078-BBF4-FE4228A55BB7}"/>
              </a:ext>
            </a:extLst>
          </p:cNvPr>
          <p:cNvPicPr>
            <a:picLocks noChangeAspect="1"/>
          </p:cNvPicPr>
          <p:nvPr/>
        </p:nvPicPr>
        <p:blipFill>
          <a:blip r:embed="rId3"/>
          <a:stretch>
            <a:fillRect/>
          </a:stretch>
        </p:blipFill>
        <p:spPr>
          <a:xfrm>
            <a:off x="4631024" y="3033152"/>
            <a:ext cx="4337935" cy="807654"/>
          </a:xfrm>
          <a:prstGeom prst="rect">
            <a:avLst/>
          </a:prstGeom>
          <a:ln>
            <a:solidFill>
              <a:srgbClr val="4472C4"/>
            </a:solidFill>
          </a:ln>
        </p:spPr>
      </p:pic>
      <p:sp>
        <p:nvSpPr>
          <p:cNvPr id="11" name="Arrow: Down 10">
            <a:extLst>
              <a:ext uri="{FF2B5EF4-FFF2-40B4-BE49-F238E27FC236}">
                <a16:creationId xmlns:a16="http://schemas.microsoft.com/office/drawing/2014/main" id="{AD46EC72-53D7-44D6-9C32-2A69506A96EF}"/>
              </a:ext>
            </a:extLst>
          </p:cNvPr>
          <p:cNvSpPr/>
          <p:nvPr/>
        </p:nvSpPr>
        <p:spPr>
          <a:xfrm>
            <a:off x="6049899" y="2164460"/>
            <a:ext cx="396240" cy="8077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7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LC Non-Confidenti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F36AA870CEAD4D8FD9BD70904751DD" ma:contentTypeVersion="11" ma:contentTypeDescription="Create a new document." ma:contentTypeScope="" ma:versionID="5803651e171dde57487b70846e65cd44">
  <xsd:schema xmlns:xsd="http://www.w3.org/2001/XMLSchema" xmlns:xs="http://www.w3.org/2001/XMLSchema" xmlns:p="http://schemas.microsoft.com/office/2006/metadata/properties" xmlns:ns2="3ec3f186-3e64-4dfa-9b0e-1e7879b85bc7" xmlns:ns3="8297c36b-380c-491e-b6bb-4e3b629df058" targetNamespace="http://schemas.microsoft.com/office/2006/metadata/properties" ma:root="true" ma:fieldsID="9c9148d19bc44c18791e9d4a93d9c3a8" ns2:_="" ns3:_="">
    <xsd:import namespace="3ec3f186-3e64-4dfa-9b0e-1e7879b85bc7"/>
    <xsd:import namespace="8297c36b-380c-491e-b6bb-4e3b629df05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3f186-3e64-4dfa-9b0e-1e7879b85b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97c36b-380c-491e-b6bb-4e3b629df05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E7E988F0-95B4-4FCA-A550-26E1636850FD}">
  <ds:schemaRefs>
    <ds:schemaRef ds:uri="3ec3f186-3e64-4dfa-9b0e-1e7879b85bc7"/>
    <ds:schemaRef ds:uri="8297c36b-380c-491e-b6bb-4e3b629df0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913B8A0-48E1-4742-8909-481099C55E1D}">
  <ds:schemaRefs>
    <ds:schemaRef ds:uri="3ec3f186-3e64-4dfa-9b0e-1e7879b85bc7"/>
    <ds:schemaRef ds:uri="8297c36b-380c-491e-b6bb-4e3b629df0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33</Slides>
  <Notes>33</Notes>
  <HiddenSlides>0</HiddenSlide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OCLC Non-Confidential</vt:lpstr>
      <vt:lpstr>Nonconfidential</vt:lpstr>
      <vt:lpstr>1_Nonconfidential</vt:lpstr>
      <vt:lpstr>Virtual AskQC Office Hours</vt:lpstr>
      <vt:lpstr>Housekeeping</vt:lpstr>
      <vt:lpstr>Housekeeping</vt:lpstr>
      <vt:lpstr>Housekeeping</vt:lpstr>
      <vt:lpstr>Housekeeping</vt:lpstr>
      <vt:lpstr>On the call today</vt:lpstr>
      <vt:lpstr>Getting a fix on  fixed field elements</vt:lpstr>
      <vt:lpstr>Elements common to all/most formats</vt:lpstr>
      <vt:lpstr>Leader/05 Record Status (Rec stat)</vt:lpstr>
      <vt:lpstr>Leader/06 Type of Record (Type)</vt:lpstr>
      <vt:lpstr> Leader/07 Bibliographic Level (BLvl) </vt:lpstr>
      <vt:lpstr> Leader/08 Type of Control (Ctrl) </vt:lpstr>
      <vt:lpstr>Leader/17 Encoding Level (ELvl)</vt:lpstr>
      <vt:lpstr> Leader/18 Descriptive Cataloging Form (Desc) </vt:lpstr>
      <vt:lpstr>008/00-05 Date Entered (Entered)</vt:lpstr>
      <vt:lpstr>008/06 Type of Date/Publication Status (DtSt)</vt:lpstr>
      <vt:lpstr>008/07-10 Date 1 (Dates)</vt:lpstr>
      <vt:lpstr>008/11-14 Date 2 (Dates) </vt:lpstr>
      <vt:lpstr>008/15-17 Country of Publication (Ctry)</vt:lpstr>
      <vt:lpstr>008/35-37 Language Code (Lang)</vt:lpstr>
      <vt:lpstr>008/38 Modified Record (MRec)</vt:lpstr>
      <vt:lpstr>008/39 Cataloging Source (Srce)</vt:lpstr>
      <vt:lpstr>001 OCLC Control Number (OCLC)</vt:lpstr>
      <vt:lpstr>005 Date of Last Replace (Replaced)</vt:lpstr>
      <vt:lpstr>Introduction to Field 006</vt:lpstr>
      <vt:lpstr>Introduction to Field 006</vt:lpstr>
      <vt:lpstr>008/22, 006/05 Target Audience (Audn) </vt:lpstr>
      <vt:lpstr>008/23, 006/06 Form of Item (Form)  (BKS, CNR, COM, MIX, REC, SCO) 008/29, 006/12 Form of Item (Form) (MAP, VIS)</vt:lpstr>
      <vt:lpstr>008/28, 006/11 Government Publication (GPub) </vt:lpstr>
      <vt:lpstr>008/29, 006/12 Conference Publication (Conf) </vt:lpstr>
      <vt:lpstr>008/31, 006/14 Index (Indx)</vt:lpstr>
      <vt:lpstr>On the call today</vt:lpstr>
      <vt:lpstr>Thank you!</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revision>5</cp:revision>
  <cp:lastPrinted>2021-10-08T13:31:25Z</cp:lastPrinted>
  <dcterms:created xsi:type="dcterms:W3CDTF">2015-04-17T19:58:50Z</dcterms:created>
  <dcterms:modified xsi:type="dcterms:W3CDTF">2021-10-21T16:58:56Z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0x0101005FF36AA870CEAD4D8FD9BD70904751DD</vt:lpwstr>
  </property>
</Properties>
</file>